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2.xml" ContentType="application/vnd.openxmlformats-officedocument.drawingml.chartshapes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3.xml" ContentType="application/vnd.openxmlformats-officedocument.drawingml.chartshapes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4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3.xml" ContentType="application/vnd.openxmlformats-officedocument.presentationml.notesSlid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5.xml" ContentType="application/vnd.openxmlformats-officedocument.drawingml.chartshape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2.xml" ContentType="application/vnd.openxmlformats-officedocument.presentationml.notesSlid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8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5"/>
  </p:notesMasterIdLst>
  <p:sldIdLst>
    <p:sldId id="975" r:id="rId2"/>
    <p:sldId id="977" r:id="rId3"/>
    <p:sldId id="256" r:id="rId4"/>
    <p:sldId id="1072" r:id="rId5"/>
    <p:sldId id="994" r:id="rId6"/>
    <p:sldId id="982" r:id="rId7"/>
    <p:sldId id="980" r:id="rId8"/>
    <p:sldId id="983" r:id="rId9"/>
    <p:sldId id="986" r:id="rId10"/>
    <p:sldId id="984" r:id="rId11"/>
    <p:sldId id="985" r:id="rId12"/>
    <p:sldId id="988" r:id="rId13"/>
    <p:sldId id="987" r:id="rId14"/>
    <p:sldId id="991" r:id="rId15"/>
    <p:sldId id="992" r:id="rId16"/>
    <p:sldId id="990" r:id="rId17"/>
    <p:sldId id="997" r:id="rId18"/>
    <p:sldId id="1000" r:id="rId19"/>
    <p:sldId id="998" r:id="rId20"/>
    <p:sldId id="1001" r:id="rId21"/>
    <p:sldId id="1004" r:id="rId22"/>
    <p:sldId id="1005" r:id="rId23"/>
    <p:sldId id="1006" r:id="rId24"/>
    <p:sldId id="1007" r:id="rId25"/>
    <p:sldId id="999" r:id="rId26"/>
    <p:sldId id="1010" r:id="rId27"/>
    <p:sldId id="1008" r:id="rId28"/>
    <p:sldId id="1012" r:id="rId29"/>
    <p:sldId id="1014" r:id="rId30"/>
    <p:sldId id="1015" r:id="rId31"/>
    <p:sldId id="1016" r:id="rId32"/>
    <p:sldId id="1018" r:id="rId33"/>
    <p:sldId id="1017" r:id="rId34"/>
    <p:sldId id="1021" r:id="rId35"/>
    <p:sldId id="1019" r:id="rId36"/>
    <p:sldId id="1013" r:id="rId37"/>
    <p:sldId id="1023" r:id="rId38"/>
    <p:sldId id="1025" r:id="rId39"/>
    <p:sldId id="1027" r:id="rId40"/>
    <p:sldId id="1033" r:id="rId41"/>
    <p:sldId id="1029" r:id="rId42"/>
    <p:sldId id="1030" r:id="rId43"/>
    <p:sldId id="1034" r:id="rId44"/>
    <p:sldId id="1035" r:id="rId45"/>
    <p:sldId id="1036" r:id="rId46"/>
    <p:sldId id="1067" r:id="rId47"/>
    <p:sldId id="1039" r:id="rId48"/>
    <p:sldId id="942" r:id="rId49"/>
    <p:sldId id="1076" r:id="rId50"/>
    <p:sldId id="1046" r:id="rId51"/>
    <p:sldId id="1047" r:id="rId52"/>
    <p:sldId id="1061" r:id="rId53"/>
    <p:sldId id="1044" r:id="rId54"/>
    <p:sldId id="1032" r:id="rId55"/>
    <p:sldId id="1049" r:id="rId56"/>
    <p:sldId id="1080" r:id="rId57"/>
    <p:sldId id="1051" r:id="rId58"/>
    <p:sldId id="1053" r:id="rId59"/>
    <p:sldId id="1079" r:id="rId60"/>
    <p:sldId id="948" r:id="rId61"/>
    <p:sldId id="1057" r:id="rId62"/>
    <p:sldId id="1060" r:id="rId63"/>
    <p:sldId id="1081" r:id="rId64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C9E4"/>
    <a:srgbClr val="4472C4"/>
    <a:srgbClr val="A5A5A5"/>
    <a:srgbClr val="CFD5EA"/>
    <a:srgbClr val="264478"/>
    <a:srgbClr val="5B9BD5"/>
    <a:srgbClr val="FF0000"/>
    <a:srgbClr val="DA58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3" autoAdjust="0"/>
    <p:restoredTop sz="94110" autoAdjust="0"/>
  </p:normalViewPr>
  <p:slideViewPr>
    <p:cSldViewPr snapToGrid="0">
      <p:cViewPr varScale="1">
        <p:scale>
          <a:sx n="77" d="100"/>
          <a:sy n="77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RVEX\InOutBox\Socotdel2\&#1054;&#1058;&#1063;&#1045;&#1058;%20&#1047;&#1040;%202019%20&#1075;&#1086;&#1076;\&#1079;&#1072;%202019%20&#1075;&#1086;&#1076;\&#1044;&#1080;&#1072;&#1075;&#1088;&#1072;&#1084;&#1084;&#1099;%202019\2.%20&#1057;&#1086;&#1094;&#1087;&#1072;&#1088;&#1090;-&#1074;&#1086;%2016.03.2020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1044;&#1072;&#1085;&#1085;&#1099;&#1077;\&#1040;&#1080;&#1076;&#1072;\11.&#1057;&#1086;&#1074;&#1077;&#1090;&#1099;%20&#1060;&#1055;&#1056;&#1058;\2020\&#1050;%20&#1087;&#1088;&#1077;&#1079;&#1077;&#1085;&#1090;&#1072;&#1094;&#1080;&#1080;.xlsx" TargetMode="Externa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1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1044;&#1072;&#1085;&#1085;&#1099;&#1077;\&#1040;&#1080;&#1076;&#1072;\11.&#1057;&#1086;&#1074;&#1077;&#1090;&#1099;%20&#1060;&#1055;&#1056;&#1058;\2020\&#1050;%20&#1087;&#1088;&#1077;&#1079;&#1077;&#1085;&#1090;&#1072;&#1094;&#1080;&#1080;.xlsx" TargetMode="Externa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2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3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1044;&#1072;&#1085;&#1085;&#1099;&#1077;\&#1040;&#1080;&#1076;&#1072;\11.&#1057;&#1086;&#1074;&#1077;&#1090;&#1099;%20&#1060;&#1055;&#1056;&#1058;\2020\&#1050;%20&#1087;&#1088;&#1077;&#1079;&#1077;&#1085;&#1090;&#1072;&#1094;&#1080;&#1080;.xlsx" TargetMode="Externa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4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1044;&#1072;&#1085;&#1085;&#1099;&#1077;\&#1040;&#1080;&#1076;&#1072;\11.&#1057;&#1086;&#1074;&#1077;&#1090;&#1099;%20&#1060;&#1055;&#1056;&#1058;\2020\&#1050;%20&#1087;&#1088;&#1077;&#1079;&#1077;&#1085;&#1090;&#1072;&#1094;&#1080;&#1080;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1044;&#1072;&#1085;&#1085;&#1099;&#1077;\&#1040;&#1080;&#1076;&#1072;\10.&#1052;&#1077;&#1088;&#1086;&#1087;&#1088;&#1080;&#1103;&#1090;&#1080;&#1103;%20&#1060;&#1055;&#1056;&#1058;\2020\&#1050;%20&#1087;&#1088;&#1077;&#1079;&#1077;&#1085;&#1090;&#1072;&#1094;&#1080;&#1080;.xlsx" TargetMode="Externa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5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1044;&#1072;&#1085;&#1085;&#1099;&#1077;\&#1040;&#1080;&#1076;&#1072;\10.&#1052;&#1077;&#1088;&#1086;&#1087;&#1088;&#1080;&#1103;&#1090;&#1080;&#1103;%20&#1060;&#1055;&#1056;&#1058;\2020\&#1050;%20&#1087;&#1088;&#1077;&#1079;&#1077;&#1085;&#1090;&#1072;&#1094;&#1080;&#1080;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1044;&#1072;&#1085;&#1085;&#1099;&#1077;\&#1040;&#1080;&#1076;&#1072;\11.&#1057;&#1086;&#1074;&#1077;&#1090;&#1099;%20&#1060;&#1055;&#1056;&#1058;\2020\&#1050;%20&#1087;&#1088;&#1077;&#1079;&#1077;&#1085;&#1090;&#1072;&#1094;&#1080;&#1080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SRVEX\InOutBox\Socotdel2\&#1054;&#1058;&#1063;&#1045;&#1058;%20&#1047;&#1040;%202019%20&#1075;&#1086;&#1076;\&#1079;&#1072;%202019%20&#1075;&#1086;&#1076;\&#1044;&#1080;&#1072;&#1075;&#1088;&#1072;&#1084;&#1084;&#1099;%202019\2.1.&#1086;&#1087;&#1083;&#1072;&#1090;&#1072;%20&#1090;&#1088;&#1091;&#1076;&#1072;-02.03.202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1044;&#1072;&#1085;&#1085;&#1099;&#1077;\&#1040;&#1080;&#1076;&#1072;\11.&#1057;&#1086;&#1074;&#1077;&#1090;&#1099;%20&#1060;&#1055;&#1056;&#1058;\2020\&#1050;%20&#1087;&#1088;&#1077;&#1079;&#1077;&#1085;&#1090;&#1072;&#1094;&#1080;&#1080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1044;&#1072;&#1085;&#1085;&#1099;&#1077;\&#1040;&#1080;&#1076;&#1072;\11.&#1057;&#1086;&#1074;&#1077;&#1090;&#1099;%20&#1060;&#1055;&#1056;&#1058;\2020\&#1050;%20&#1087;&#1088;&#1077;&#1079;&#1077;&#1085;&#1090;&#1072;&#1094;&#1080;&#1080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1044;&#1072;&#1085;&#1085;&#1099;&#1077;\&#1040;&#1080;&#1076;&#1072;\11.&#1057;&#1086;&#1074;&#1077;&#1090;&#1099;%20&#1060;&#1055;&#1056;&#1058;\2020\&#1050;%20&#1087;&#1088;&#1077;&#1079;&#1077;&#1085;&#1090;&#1072;&#1094;&#1080;&#1080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1044;&#1072;&#1085;&#1085;&#1099;&#1077;\&#1040;&#1080;&#1076;&#1072;\11.&#1057;&#1086;&#1074;&#1077;&#1090;&#1099;%20&#1060;&#1055;&#1056;&#1058;\2020\&#1050;%20&#1087;&#1088;&#1077;&#1079;&#1077;&#1085;&#1090;&#1072;&#1094;&#1080;&#1080;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0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3.1138708072637675E-3"/>
          <c:y val="4.160422723347585E-2"/>
          <c:w val="0.99553166396683324"/>
          <c:h val="0.6767569237896813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'Согл и КД'!$A$3</c:f>
              <c:strCache>
                <c:ptCount val="1"/>
                <c:pt idx="0">
                  <c:v>Всего соглашений (в т.ч. Респ. согл.)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113257231884252E-2"/>
                  <c:y val="-1.41984028920916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4834788352513398E-2"/>
                      <c:h val="5.704918282042441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3E5D-4621-A21C-191E650B38BC}"/>
                </c:ext>
              </c:extLst>
            </c:dLbl>
            <c:dLbl>
              <c:idx val="1"/>
              <c:layout>
                <c:manualLayout>
                  <c:x val="8.6368804381390923E-3"/>
                  <c:y val="-7.099201446045858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4834788352513398E-2"/>
                      <c:h val="5.98888633988427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E5D-4621-A21C-191E650B38BC}"/>
                </c:ext>
              </c:extLst>
            </c:dLbl>
            <c:dLbl>
              <c:idx val="2"/>
              <c:layout>
                <c:manualLayout>
                  <c:x val="1.1847449284441439E-2"/>
                  <c:y val="-1.16822670220962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4834788352513398E-2"/>
                      <c:h val="6.397800343176515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E5D-4621-A21C-191E650B38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'Согл и КД'!$I$2:$K$2</c:f>
              <c:strCache>
                <c:ptCount val="3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</c:strCache>
            </c:strRef>
          </c:cat>
          <c:val>
            <c:numRef>
              <c:f>'Согл и КД'!$I$3:$K$3</c:f>
              <c:numCache>
                <c:formatCode>General</c:formatCode>
                <c:ptCount val="3"/>
                <c:pt idx="0">
                  <c:v>205</c:v>
                </c:pt>
                <c:pt idx="1">
                  <c:v>213</c:v>
                </c:pt>
                <c:pt idx="2">
                  <c:v>210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E5D-4621-A21C-191E650B38BC}"/>
            </c:ext>
          </c:extLst>
        </c:ser>
        <c:ser>
          <c:idx val="1"/>
          <c:order val="1"/>
          <c:tx>
            <c:strRef>
              <c:f>'Согл и КД'!$A$4</c:f>
              <c:strCache>
                <c:ptCount val="1"/>
                <c:pt idx="0">
                  <c:v>Отраслевых</c:v>
                </c:pt>
              </c:strCache>
            </c:strRef>
          </c:tx>
          <c:spPr>
            <a:solidFill>
              <a:srgbClr val="A5A5A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916401496907489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E5D-4621-A21C-191E650B38BC}"/>
                </c:ext>
              </c:extLst>
            </c:dLbl>
            <c:dLbl>
              <c:idx val="1"/>
              <c:layout>
                <c:manualLayout>
                  <c:x val="6.1274499949420394E-3"/>
                  <c:y val="-6.256501717594004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E5D-4621-A21C-191E650B38BC}"/>
                </c:ext>
              </c:extLst>
            </c:dLbl>
            <c:dLbl>
              <c:idx val="2"/>
              <c:layout>
                <c:manualLayout>
                  <c:x val="7.870915742311796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E5D-4621-A21C-191E650B38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'Согл и КД'!$I$2:$K$2</c:f>
              <c:strCache>
                <c:ptCount val="3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</c:strCache>
            </c:strRef>
          </c:cat>
          <c:val>
            <c:numRef>
              <c:f>'Согл и КД'!$I$4:$K$4</c:f>
              <c:numCache>
                <c:formatCode>General</c:formatCode>
                <c:ptCount val="3"/>
                <c:pt idx="0">
                  <c:v>28</c:v>
                </c:pt>
                <c:pt idx="1">
                  <c:v>30</c:v>
                </c:pt>
                <c:pt idx="2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E5D-4621-A21C-191E650B38BC}"/>
            </c:ext>
          </c:extLst>
        </c:ser>
        <c:ser>
          <c:idx val="2"/>
          <c:order val="2"/>
          <c:tx>
            <c:strRef>
              <c:f>'Согл и КД'!$A$5</c:f>
              <c:strCache>
                <c:ptCount val="1"/>
                <c:pt idx="0">
                  <c:v>Территориально-отраслевых</c:v>
                </c:pt>
              </c:strCache>
            </c:strRef>
          </c:tx>
          <c:spPr>
            <a:solidFill>
              <a:srgbClr val="5B9BD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1806373613467695E-2"/>
                  <c:y val="-6.32660894507781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E5D-4621-A21C-191E650B38BC}"/>
                </c:ext>
              </c:extLst>
            </c:dLbl>
            <c:dLbl>
              <c:idx val="1"/>
              <c:layout>
                <c:manualLayout>
                  <c:x val="1.7709560420201543E-2"/>
                  <c:y val="-6.32660894507781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E5D-4621-A21C-191E650B38BC}"/>
                </c:ext>
              </c:extLst>
            </c:dLbl>
            <c:dLbl>
              <c:idx val="2"/>
              <c:layout>
                <c:manualLayout>
                  <c:x val="1.5741831484623447E-2"/>
                  <c:y val="-9.48991341761677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E5D-4621-A21C-191E650B38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'Согл и КД'!$I$2:$K$2</c:f>
              <c:strCache>
                <c:ptCount val="3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</c:strCache>
            </c:strRef>
          </c:cat>
          <c:val>
            <c:numRef>
              <c:f>'Согл и КД'!$I$5:$K$5</c:f>
              <c:numCache>
                <c:formatCode>General</c:formatCode>
                <c:ptCount val="3"/>
                <c:pt idx="0">
                  <c:v>131</c:v>
                </c:pt>
                <c:pt idx="1">
                  <c:v>137</c:v>
                </c:pt>
                <c:pt idx="2">
                  <c:v>135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E5D-4621-A21C-191E650B38BC}"/>
            </c:ext>
          </c:extLst>
        </c:ser>
        <c:ser>
          <c:idx val="3"/>
          <c:order val="3"/>
          <c:tx>
            <c:strRef>
              <c:f>'Согл и КД'!$A$6</c:f>
              <c:strCache>
                <c:ptCount val="1"/>
                <c:pt idx="0">
                  <c:v>Территориальных</c:v>
                </c:pt>
              </c:strCache>
            </c:strRef>
          </c:tx>
          <c:spPr>
            <a:solidFill>
              <a:srgbClr val="264478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030570760694533E-2"/>
                  <c:y val="-3.16330447253902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E5D-4621-A21C-191E650B38BC}"/>
                </c:ext>
              </c:extLst>
            </c:dLbl>
            <c:dLbl>
              <c:idx val="1"/>
              <c:layout>
                <c:manualLayout>
                  <c:x val="1.6040864307116934E-2"/>
                  <c:y val="-1.1598649077392094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E5D-4621-A21C-191E650B38BC}"/>
                </c:ext>
              </c:extLst>
            </c:dLbl>
            <c:dLbl>
              <c:idx val="2"/>
              <c:layout>
                <c:manualLayout>
                  <c:x val="1.1806373613467695E-2"/>
                  <c:y val="-6.32660894507781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E5D-4621-A21C-191E650B38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'Согл и КД'!$I$2:$K$2</c:f>
              <c:strCache>
                <c:ptCount val="3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</c:strCache>
            </c:strRef>
          </c:cat>
          <c:val>
            <c:numRef>
              <c:f>'Согл и КД'!$I$6:$K$6</c:f>
              <c:numCache>
                <c:formatCode>General</c:formatCode>
                <c:ptCount val="3"/>
                <c:pt idx="0">
                  <c:v>45</c:v>
                </c:pt>
                <c:pt idx="1">
                  <c:v>45</c:v>
                </c:pt>
                <c:pt idx="2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3E5D-4621-A21C-191E650B38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shape val="box"/>
        <c:axId val="173749256"/>
        <c:axId val="173752000"/>
        <c:axId val="0"/>
      </c:bar3DChart>
      <c:catAx>
        <c:axId val="173749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3752000"/>
        <c:crosses val="autoZero"/>
        <c:auto val="1"/>
        <c:lblAlgn val="ctr"/>
        <c:lblOffset val="10"/>
        <c:noMultiLvlLbl val="0"/>
      </c:catAx>
      <c:valAx>
        <c:axId val="1737520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374925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6.0669126453770449E-2"/>
          <c:y val="0.78644431874252918"/>
          <c:w val="0.93736315004341964"/>
          <c:h val="0.134473069443998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7868013717073993E-2"/>
          <c:y val="0.13638246703180365"/>
          <c:w val="0.92735336389502609"/>
          <c:h val="0.5271064290479672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'Правозащ-ая деят-ть'!$A$3</c:f>
              <c:strCache>
                <c:ptCount val="1"/>
                <c:pt idx="0">
                  <c:v>Количество проведенных проверок, ед.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-1.2183235867446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F8-42E1-BBFE-8F7DA96E2920}"/>
                </c:ext>
              </c:extLst>
            </c:dLbl>
            <c:dLbl>
              <c:idx val="1"/>
              <c:layout>
                <c:manualLayout>
                  <c:x val="0"/>
                  <c:y val="-1.70565302144249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DF8-42E1-BBFE-8F7DA96E2920}"/>
                </c:ext>
              </c:extLst>
            </c:dLbl>
            <c:dLbl>
              <c:idx val="2"/>
              <c:layout>
                <c:manualLayout>
                  <c:x val="-7.553820167922863E-17"/>
                  <c:y val="-1.46198830409357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DF8-42E1-BBFE-8F7DA96E29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'Правозащ-ая деят-ть'!$F$2:$H$2</c:f>
              <c:strCache>
                <c:ptCount val="3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</c:strCache>
            </c:strRef>
          </c:cat>
          <c:val>
            <c:numRef>
              <c:f>'Правозащ-ая деят-ть'!$F$3:$H$3</c:f>
              <c:numCache>
                <c:formatCode>General</c:formatCode>
                <c:ptCount val="3"/>
                <c:pt idx="0">
                  <c:v>1076</c:v>
                </c:pt>
                <c:pt idx="1">
                  <c:v>1117</c:v>
                </c:pt>
                <c:pt idx="2">
                  <c:v>1156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DF8-42E1-BBFE-8F7DA96E2920}"/>
            </c:ext>
          </c:extLst>
        </c:ser>
        <c:ser>
          <c:idx val="1"/>
          <c:order val="1"/>
          <c:tx>
            <c:strRef>
              <c:f>'Правозащ-ая деят-ть'!$A$4</c:f>
              <c:strCache>
                <c:ptCount val="1"/>
                <c:pt idx="0">
                  <c:v>Количество выявленных нарушений, ед.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4421096003296214E-2"/>
                  <c:y val="-1.7056530214424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DF8-42E1-BBFE-8F7DA96E2920}"/>
                </c:ext>
              </c:extLst>
            </c:dLbl>
            <c:dLbl>
              <c:idx val="1"/>
              <c:layout>
                <c:manualLayout>
                  <c:x val="2.266172229089411E-2"/>
                  <c:y val="-1.70565302144249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DF8-42E1-BBFE-8F7DA96E2920}"/>
                </c:ext>
              </c:extLst>
            </c:dLbl>
            <c:dLbl>
              <c:idx val="2"/>
              <c:layout>
                <c:manualLayout>
                  <c:x val="1.2360939431396786E-2"/>
                  <c:y val="-1.46198830409356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DF8-42E1-BBFE-8F7DA96E29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'Правозащ-ая деят-ть'!$F$2:$H$2</c:f>
              <c:strCache>
                <c:ptCount val="3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</c:strCache>
            </c:strRef>
          </c:cat>
          <c:val>
            <c:numRef>
              <c:f>'Правозащ-ая деят-ть'!$F$4:$H$4</c:f>
              <c:numCache>
                <c:formatCode>General</c:formatCode>
                <c:ptCount val="3"/>
                <c:pt idx="0">
                  <c:v>2560</c:v>
                </c:pt>
                <c:pt idx="1">
                  <c:v>2746</c:v>
                </c:pt>
                <c:pt idx="2">
                  <c:v>2235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DF8-42E1-BBFE-8F7DA96E2920}"/>
            </c:ext>
          </c:extLst>
        </c:ser>
        <c:ser>
          <c:idx val="2"/>
          <c:order val="2"/>
          <c:tx>
            <c:strRef>
              <c:f>'Правозащ-ая деят-ть'!$A$5</c:f>
              <c:strCache>
                <c:ptCount val="1"/>
                <c:pt idx="0">
                  <c:v>Устранено нарушений, ед.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0601565718994682E-2"/>
                  <c:y val="-1.46198830409356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DF8-42E1-BBFE-8F7DA96E2920}"/>
                </c:ext>
              </c:extLst>
            </c:dLbl>
            <c:dLbl>
              <c:idx val="1"/>
              <c:layout>
                <c:manualLayout>
                  <c:x val="2.8842192006592427E-2"/>
                  <c:y val="-1.2183235867446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DF8-42E1-BBFE-8F7DA96E2920}"/>
                </c:ext>
              </c:extLst>
            </c:dLbl>
            <c:dLbl>
              <c:idx val="2"/>
              <c:layout>
                <c:manualLayout>
                  <c:x val="2.4721878862793572E-2"/>
                  <c:y val="-1.7056530214424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DF8-42E1-BBFE-8F7DA96E29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'Правозащ-ая деят-ть'!$F$2:$H$2</c:f>
              <c:strCache>
                <c:ptCount val="3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</c:strCache>
            </c:strRef>
          </c:cat>
          <c:val>
            <c:numRef>
              <c:f>'Правозащ-ая деят-ть'!$F$5:$H$5</c:f>
              <c:numCache>
                <c:formatCode>General</c:formatCode>
                <c:ptCount val="3"/>
                <c:pt idx="0">
                  <c:v>2395</c:v>
                </c:pt>
                <c:pt idx="1">
                  <c:v>2646</c:v>
                </c:pt>
                <c:pt idx="2">
                  <c:v>2161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9DF8-42E1-BBFE-8F7DA96E29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shape val="box"/>
        <c:axId val="132766216"/>
        <c:axId val="132759944"/>
        <c:axId val="0"/>
        <c:extLst>
          <c:ext xmlns:c15="http://schemas.microsoft.com/office/drawing/2012/chart" uri="{02D57815-91ED-43cb-92C2-25804820EDAC}">
            <c15:filteredBar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'Правозащ-ая деят-ть'!$A$6</c15:sqref>
                        </c15:formulaRef>
                      </c:ext>
                    </c:extLst>
                    <c:strCache>
                      <c:ptCount val="1"/>
                      <c:pt idx="0">
                        <c:v>Эффективность, %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  <a:sp3d>
                    <a:contourClr>
                      <a:srgbClr val="C00000"/>
                    </a:contourClr>
                  </a:sp3d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1" i="0" u="none" strike="noStrike" kern="1200" baseline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0"/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'Правозащ-ая деят-ть'!$F$2:$H$2</c15:sqref>
                        </c15:formulaRef>
                      </c:ext>
                    </c:extLst>
                    <c:strCache>
                      <c:ptCount val="3"/>
                      <c:pt idx="0">
                        <c:v>2017 г.</c:v>
                      </c:pt>
                      <c:pt idx="1">
                        <c:v>2018 г.</c:v>
                      </c:pt>
                      <c:pt idx="2">
                        <c:v>2019 г.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'Правозащ-ая деят-ть'!$F$6:$H$6</c15:sqref>
                        </c15:formulaRef>
                      </c:ext>
                    </c:extLst>
                    <c:numCache>
                      <c:formatCode>0.0</c:formatCode>
                      <c:ptCount val="3"/>
                      <c:pt idx="0">
                        <c:v>95.5</c:v>
                      </c:pt>
                      <c:pt idx="1">
                        <c:v>96.3</c:v>
                      </c:pt>
                      <c:pt idx="2" formatCode="General">
                        <c:v>96.7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C-9DF8-42E1-BBFE-8F7DA96E2920}"/>
                  </c:ext>
                </c:extLst>
              </c15:ser>
            </c15:filteredBarSeries>
          </c:ext>
        </c:extLst>
      </c:bar3DChart>
      <c:catAx>
        <c:axId val="132766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2759944"/>
        <c:crosses val="autoZero"/>
        <c:auto val="1"/>
        <c:lblAlgn val="ctr"/>
        <c:lblOffset val="10"/>
        <c:noMultiLvlLbl val="0"/>
      </c:catAx>
      <c:valAx>
        <c:axId val="1327599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2766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249278945199836"/>
          <c:y val="0.74293813602247083"/>
          <c:w val="0.78961875748226151"/>
          <c:h val="0.144388228883670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0193247340455758E-2"/>
          <c:y val="9.6151688193007998E-2"/>
          <c:w val="0.93009167161632311"/>
          <c:h val="0.5425849717734506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'Оказание правовой помощи'!$A$4</c:f>
              <c:strCache>
                <c:ptCount val="1"/>
                <c:pt idx="0">
                  <c:v>Оказано содействие в подготовке документов в суд, ед.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>
              <a:contourClr>
                <a:schemeClr val="accent6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2.0848144918037076E-2"/>
                  <c:y val="-2.2061365337947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774-4F8F-A3D7-98DE66376709}"/>
                </c:ext>
              </c:extLst>
            </c:dLbl>
            <c:dLbl>
              <c:idx val="1"/>
              <c:layout>
                <c:manualLayout>
                  <c:x val="2.0848144918037093E-2"/>
                  <c:y val="-2.2061365337947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774-4F8F-A3D7-98DE66376709}"/>
                </c:ext>
              </c:extLst>
            </c:dLbl>
            <c:dLbl>
              <c:idx val="2"/>
              <c:layout>
                <c:manualLayout>
                  <c:x val="2.4638716721316564E-2"/>
                  <c:y val="-2.48190360051905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774-4F8F-A3D7-98DE663767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'Оказание правовой помощи'!$B$3:$H$3</c:f>
              <c:strCache>
                <c:ptCount val="3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</c:strCache>
            </c:strRef>
          </c:cat>
          <c:val>
            <c:numRef>
              <c:f>'Оказание правовой помощи'!$B$4:$H$4</c:f>
              <c:numCache>
                <c:formatCode>General</c:formatCode>
                <c:ptCount val="3"/>
                <c:pt idx="0">
                  <c:v>495</c:v>
                </c:pt>
                <c:pt idx="1">
                  <c:v>721</c:v>
                </c:pt>
                <c:pt idx="2">
                  <c:v>640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774-4F8F-A3D7-98DE66376709}"/>
            </c:ext>
          </c:extLst>
        </c:ser>
        <c:ser>
          <c:idx val="1"/>
          <c:order val="1"/>
          <c:tx>
            <c:strRef>
              <c:f>'Оказание правовой помощи'!$A$5</c:f>
              <c:strCache>
                <c:ptCount val="1"/>
                <c:pt idx="0">
                  <c:v>Рассмотрено дел в судах с участием правовых инспекторов, ед.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>
              <a:contourClr>
                <a:schemeClr val="accent6">
                  <a:lumMod val="60000"/>
                  <a:lumOff val="4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2.0848144918037059E-2"/>
                  <c:y val="-2.20613653379471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774-4F8F-A3D7-98DE66376709}"/>
                </c:ext>
              </c:extLst>
            </c:dLbl>
            <c:dLbl>
              <c:idx val="1"/>
              <c:layout>
                <c:manualLayout>
                  <c:x val="2.4638716721316564E-2"/>
                  <c:y val="-2.481903600519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774-4F8F-A3D7-98DE66376709}"/>
                </c:ext>
              </c:extLst>
            </c:dLbl>
            <c:dLbl>
              <c:idx val="2"/>
              <c:layout>
                <c:manualLayout>
                  <c:x val="2.274343081967669E-2"/>
                  <c:y val="-2.4819036005190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774-4F8F-A3D7-98DE663767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'Оказание правовой помощи'!$B$3:$H$3</c:f>
              <c:strCache>
                <c:ptCount val="3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</c:strCache>
            </c:strRef>
          </c:cat>
          <c:val>
            <c:numRef>
              <c:f>'Оказание правовой помощи'!$B$5:$H$5</c:f>
              <c:numCache>
                <c:formatCode>General</c:formatCode>
                <c:ptCount val="3"/>
                <c:pt idx="0">
                  <c:v>531</c:v>
                </c:pt>
                <c:pt idx="1">
                  <c:v>540</c:v>
                </c:pt>
                <c:pt idx="2">
                  <c:v>466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774-4F8F-A3D7-98DE66376709}"/>
            </c:ext>
          </c:extLst>
        </c:ser>
        <c:ser>
          <c:idx val="2"/>
          <c:order val="2"/>
          <c:tx>
            <c:strRef>
              <c:f>'Оказание правовой помощи'!$A$6</c:f>
              <c:strCache>
                <c:ptCount val="1"/>
                <c:pt idx="0">
                  <c:v>Удовлетворено исков, ед.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>
              <a:contourClr>
                <a:schemeClr val="accent6">
                  <a:lumMod val="60000"/>
                  <a:lumOff val="4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705757311475762E-2"/>
                  <c:y val="-2.2061365337947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774-4F8F-A3D7-98DE66376709}"/>
                </c:ext>
              </c:extLst>
            </c:dLbl>
            <c:dLbl>
              <c:idx val="1"/>
              <c:layout>
                <c:manualLayout>
                  <c:x val="2.4638716721316633E-2"/>
                  <c:y val="-2.2061365337947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774-4F8F-A3D7-98DE66376709}"/>
                </c:ext>
              </c:extLst>
            </c:dLbl>
            <c:dLbl>
              <c:idx val="2"/>
              <c:layout>
                <c:manualLayout>
                  <c:x val="2.274343081967669E-2"/>
                  <c:y val="-2.20613653379471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774-4F8F-A3D7-98DE663767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'Оказание правовой помощи'!$B$3:$H$3</c:f>
              <c:strCache>
                <c:ptCount val="3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</c:strCache>
            </c:strRef>
          </c:cat>
          <c:val>
            <c:numRef>
              <c:f>'Оказание правовой помощи'!$B$6:$H$6</c:f>
              <c:numCache>
                <c:formatCode>General</c:formatCode>
                <c:ptCount val="3"/>
                <c:pt idx="0">
                  <c:v>479</c:v>
                </c:pt>
                <c:pt idx="1">
                  <c:v>470</c:v>
                </c:pt>
                <c:pt idx="2">
                  <c:v>421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774-4F8F-A3D7-98DE663767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gapDepth val="115"/>
        <c:shape val="box"/>
        <c:axId val="130734664"/>
        <c:axId val="130737016"/>
        <c:axId val="0"/>
      </c:bar3DChart>
      <c:catAx>
        <c:axId val="130734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0737016"/>
        <c:crosses val="autoZero"/>
        <c:auto val="1"/>
        <c:lblAlgn val="ctr"/>
        <c:lblOffset val="10"/>
        <c:noMultiLvlLbl val="0"/>
      </c:catAx>
      <c:valAx>
        <c:axId val="1307370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0734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438841594836112E-3"/>
          <c:y val="0.73286225707502606"/>
          <c:w val="0.9170526295801823"/>
          <c:h val="0.179896329501036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solidFill>
            <a:schemeClr val="bg1"/>
          </a:solidFill>
        </a:ln>
        <a:effectLst/>
        <a:sp3d contourW="25400">
          <a:contourClr>
            <a:schemeClr val="bg1"/>
          </a:contourClr>
        </a:sp3d>
      </c:spPr>
    </c:sideWall>
    <c:backWall>
      <c:thickness val="0"/>
      <c:spPr>
        <a:noFill/>
        <a:ln w="25400">
          <a:solidFill>
            <a:schemeClr val="bg1"/>
          </a:solidFill>
        </a:ln>
        <a:effectLst/>
        <a:sp3d contourW="25400">
          <a:contourClr>
            <a:schemeClr val="bg1"/>
          </a:contourClr>
        </a:sp3d>
      </c:spPr>
    </c:backWall>
    <c:plotArea>
      <c:layout>
        <c:manualLayout>
          <c:layoutTarget val="inner"/>
          <c:xMode val="edge"/>
          <c:yMode val="edge"/>
          <c:x val="2.9675627039511057E-2"/>
          <c:y val="0.14694177195626135"/>
          <c:w val="0.93055555555555558"/>
          <c:h val="0.5590614550719283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'Кол-во проверок '!$A$3</c:f>
              <c:strCache>
                <c:ptCount val="1"/>
                <c:pt idx="0">
                  <c:v>Количество проведенных проверок, ед.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/>
              </a:solidFill>
            </a:ln>
            <a:effectLst/>
            <a:sp3d>
              <a:contourClr>
                <a:schemeClr val="accent6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EA5C-4757-9F87-51AB92D3A41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EA5C-4757-9F87-51AB92D3A41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EA5C-4757-9F87-51AB92D3A41C}"/>
              </c:ext>
            </c:extLst>
          </c:dPt>
          <c:dLbls>
            <c:dLbl>
              <c:idx val="0"/>
              <c:layout>
                <c:manualLayout>
                  <c:x val="4.6296296296296511E-3"/>
                  <c:y val="-1.5896664172642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A5C-4757-9F87-51AB92D3A41C}"/>
                </c:ext>
              </c:extLst>
            </c:dLbl>
            <c:dLbl>
              <c:idx val="1"/>
              <c:layout>
                <c:manualLayout>
                  <c:x val="6.9444444444443599E-3"/>
                  <c:y val="-2.38449962589642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A5C-4757-9F87-51AB92D3A41C}"/>
                </c:ext>
              </c:extLst>
            </c:dLbl>
            <c:dLbl>
              <c:idx val="2"/>
              <c:layout>
                <c:manualLayout>
                  <c:x val="1.1574074074074073E-2"/>
                  <c:y val="-2.384499625896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A5C-4757-9F87-51AB92D3A4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'Кол-во проверок '!$B$2:$D$2</c:f>
              <c:strCache>
                <c:ptCount val="3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</c:strCache>
            </c:strRef>
          </c:cat>
          <c:val>
            <c:numRef>
              <c:f>'Кол-во проверок '!$B$3:$D$3</c:f>
              <c:numCache>
                <c:formatCode>General</c:formatCode>
                <c:ptCount val="3"/>
                <c:pt idx="0">
                  <c:v>1487</c:v>
                </c:pt>
                <c:pt idx="1">
                  <c:v>1607</c:v>
                </c:pt>
                <c:pt idx="2">
                  <c:v>1404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A5C-4757-9F87-51AB92D3A41C}"/>
            </c:ext>
          </c:extLst>
        </c:ser>
        <c:ser>
          <c:idx val="1"/>
          <c:order val="1"/>
          <c:tx>
            <c:strRef>
              <c:f>'Кол-во проверок '!$A$4</c:f>
              <c:strCache>
                <c:ptCount val="1"/>
                <c:pt idx="0">
                  <c:v>Количество выявленных нарушений, ед.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3148148148148105E-2"/>
                  <c:y val="-2.384499625896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A5C-4757-9F87-51AB92D3A41C}"/>
                </c:ext>
              </c:extLst>
            </c:dLbl>
            <c:dLbl>
              <c:idx val="1"/>
              <c:layout>
                <c:manualLayout>
                  <c:x val="2.5462962962962962E-2"/>
                  <c:y val="-2.384499625896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A5C-4757-9F87-51AB92D3A41C}"/>
                </c:ext>
              </c:extLst>
            </c:dLbl>
            <c:dLbl>
              <c:idx val="2"/>
              <c:layout>
                <c:manualLayout>
                  <c:x val="2.3148148148148147E-2"/>
                  <c:y val="-3.1793328345285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A5C-4757-9F87-51AB92D3A4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'Кол-во проверок '!$B$2:$D$2</c:f>
              <c:strCache>
                <c:ptCount val="3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</c:strCache>
            </c:strRef>
          </c:cat>
          <c:val>
            <c:numRef>
              <c:f>'Кол-во проверок '!$B$4:$D$4</c:f>
              <c:numCache>
                <c:formatCode>General</c:formatCode>
                <c:ptCount val="3"/>
                <c:pt idx="0">
                  <c:v>3172</c:v>
                </c:pt>
                <c:pt idx="1">
                  <c:v>3892</c:v>
                </c:pt>
                <c:pt idx="2">
                  <c:v>3260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A5C-4757-9F87-51AB92D3A4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gapDepth val="100"/>
        <c:shape val="box"/>
        <c:axId val="459118992"/>
        <c:axId val="459117352"/>
        <c:axId val="0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'Кол-во проверок '!$A$5</c15:sqref>
                        </c15:formulaRef>
                      </c:ext>
                    </c:extLst>
                    <c:strCache>
                      <c:ptCount val="1"/>
                      <c:pt idx="0">
                        <c:v>Количество выданных представлений (предписаний), ед.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  <a:sp3d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'Кол-во проверок '!$B$2:$D$2</c15:sqref>
                        </c15:formulaRef>
                      </c:ext>
                    </c:extLst>
                    <c:strCache>
                      <c:ptCount val="3"/>
                      <c:pt idx="0">
                        <c:v>2017 г.</c:v>
                      </c:pt>
                      <c:pt idx="1">
                        <c:v>2018 г.</c:v>
                      </c:pt>
                      <c:pt idx="2">
                        <c:v>2019 г.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'Кол-во проверок '!$B$5:$D$5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401</c:v>
                      </c:pt>
                      <c:pt idx="1">
                        <c:v>487</c:v>
                      </c:pt>
                      <c:pt idx="2">
                        <c:v>521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B-EA5C-4757-9F87-51AB92D3A41C}"/>
                  </c:ext>
                </c:extLst>
              </c15:ser>
            </c15:filteredBarSeries>
          </c:ext>
        </c:extLst>
      </c:bar3DChart>
      <c:catAx>
        <c:axId val="459118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9117352"/>
        <c:crosses val="autoZero"/>
        <c:auto val="1"/>
        <c:lblAlgn val="ctr"/>
        <c:lblOffset val="100"/>
        <c:noMultiLvlLbl val="0"/>
      </c:catAx>
      <c:valAx>
        <c:axId val="459117352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59118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093501345507167E-2"/>
          <c:y val="0.80594295528257986"/>
          <c:w val="0.69523901929320453"/>
          <c:h val="0.102023040586938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0314324342487002E-3"/>
          <c:y val="1.7689025286645076E-2"/>
          <c:w val="0.93888888888888888"/>
          <c:h val="0.6983640809649902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'Кол-во уполномоченн'!$A$3</c:f>
              <c:strCache>
                <c:ptCount val="1"/>
                <c:pt idx="0">
                  <c:v>Количество проведенных проверок, ед.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5.8932135335436273E-3"/>
                  <c:y val="-2.33361419092928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A80-491D-B587-D91090939D28}"/>
                </c:ext>
              </c:extLst>
            </c:dLbl>
            <c:dLbl>
              <c:idx val="1"/>
              <c:layout>
                <c:manualLayout>
                  <c:x val="-2.7778092678569406E-3"/>
                  <c:y val="-2.3336141909292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A80-491D-B587-D91090939D28}"/>
                </c:ext>
              </c:extLst>
            </c:dLbl>
            <c:dLbl>
              <c:idx val="2"/>
              <c:layout>
                <c:manualLayout>
                  <c:x val="2.7778092678568509E-3"/>
                  <c:y val="-1.55575932471188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A80-491D-B587-D91090939D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'Кол-во уполномоченн'!$B$2:$D$2</c:f>
              <c:strCache>
                <c:ptCount val="3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</c:strCache>
            </c:strRef>
          </c:cat>
          <c:val>
            <c:numRef>
              <c:f>'Кол-во уполномоченн'!$B$3:$D$3</c:f>
              <c:numCache>
                <c:formatCode>General</c:formatCode>
                <c:ptCount val="3"/>
                <c:pt idx="0">
                  <c:v>16902</c:v>
                </c:pt>
                <c:pt idx="1">
                  <c:v>18700</c:v>
                </c:pt>
                <c:pt idx="2">
                  <c:v>27048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A80-491D-B587-D91090939D28}"/>
            </c:ext>
          </c:extLst>
        </c:ser>
        <c:ser>
          <c:idx val="1"/>
          <c:order val="1"/>
          <c:tx>
            <c:strRef>
              <c:f>'Кол-во уполномоченн'!$A$4</c:f>
              <c:strCache>
                <c:ptCount val="1"/>
                <c:pt idx="0">
                  <c:v>Количество выявленных нарушений, ед.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8551361195212888E-2"/>
                  <c:y val="-2.1029898268963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A80-491D-B587-D91090939D28}"/>
                </c:ext>
              </c:extLst>
            </c:dLbl>
            <c:dLbl>
              <c:idx val="1"/>
              <c:layout>
                <c:manualLayout>
                  <c:x val="2.8888994800041059E-2"/>
                  <c:y val="-2.08247001838066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A80-491D-B587-D91090939D28}"/>
                </c:ext>
              </c:extLst>
            </c:dLbl>
            <c:dLbl>
              <c:idx val="2"/>
              <c:layout>
                <c:manualLayout>
                  <c:x val="3.1033862861223224E-2"/>
                  <c:y val="-2.54198661527392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A80-491D-B587-D91090939D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'Кол-во уполномоченн'!$B$2:$D$2</c:f>
              <c:strCache>
                <c:ptCount val="3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</c:strCache>
            </c:strRef>
          </c:cat>
          <c:val>
            <c:numRef>
              <c:f>'Кол-во уполномоченн'!$B$4:$D$4</c:f>
              <c:numCache>
                <c:formatCode>General</c:formatCode>
                <c:ptCount val="3"/>
                <c:pt idx="0">
                  <c:v>60123</c:v>
                </c:pt>
                <c:pt idx="1">
                  <c:v>67454</c:v>
                </c:pt>
                <c:pt idx="2">
                  <c:v>78154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A80-491D-B587-D91090939D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gapDepth val="112"/>
        <c:shape val="box"/>
        <c:axId val="496304624"/>
        <c:axId val="496302328"/>
        <c:axId val="0"/>
      </c:bar3DChart>
      <c:catAx>
        <c:axId val="496304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6302328"/>
        <c:crosses val="autoZero"/>
        <c:auto val="1"/>
        <c:lblAlgn val="ctr"/>
        <c:lblOffset val="10"/>
        <c:noMultiLvlLbl val="0"/>
      </c:catAx>
      <c:valAx>
        <c:axId val="496302328"/>
        <c:scaling>
          <c:orientation val="minMax"/>
          <c:max val="10000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496304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2694530218542088E-2"/>
          <c:y val="0.81052190407842994"/>
          <c:w val="0.7185417760279964"/>
          <c:h val="8.93179610414442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 b="1">
          <a:solidFill>
            <a:sysClr val="windowText" lastClr="000000"/>
          </a:solidFill>
        </a:defRPr>
      </a:pPr>
      <a:endParaRPr lang="ru-RU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6791411374687512E-3"/>
          <c:y val="1.9493177387914229E-2"/>
          <c:w val="0.99208106118272454"/>
          <c:h val="0.8014854722107105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СОУТ!$A$3</c:f>
              <c:strCache>
                <c:ptCount val="1"/>
                <c:pt idx="0">
                  <c:v>1 и 2 класс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9054410987849926E-2"/>
                  <c:y val="-7.017543859649122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516 196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294-46D8-9554-3D87A15E4155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СОУТ!$B$3</c:f>
              <c:numCache>
                <c:formatCode>General</c:formatCode>
                <c:ptCount val="1"/>
                <c:pt idx="0">
                  <c:v>683482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94-46D8-9554-3D87A15E4155}"/>
            </c:ext>
          </c:extLst>
        </c:ser>
        <c:ser>
          <c:idx val="1"/>
          <c:order val="1"/>
          <c:tx>
            <c:strRef>
              <c:f>СОУТ!$A$4</c:f>
              <c:strCache>
                <c:ptCount val="1"/>
                <c:pt idx="0">
                  <c:v>класс 3.1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9054422480435365E-2"/>
                  <c:y val="-0.109161793372319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294-46D8-9554-3D87A15E4155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n-US"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СОУТ!$B$4</c:f>
              <c:numCache>
                <c:formatCode>General</c:formatCode>
                <c:ptCount val="1"/>
                <c:pt idx="0">
                  <c:v>154263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294-46D8-9554-3D87A15E4155}"/>
            </c:ext>
          </c:extLst>
        </c:ser>
        <c:ser>
          <c:idx val="2"/>
          <c:order val="2"/>
          <c:tx>
            <c:strRef>
              <c:f>СОУТ!$A$5</c:f>
              <c:strCache>
                <c:ptCount val="1"/>
                <c:pt idx="0">
                  <c:v>класс 3.2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5221999679205791E-2"/>
                  <c:y val="-9.35672514619883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294-46D8-9554-3D87A15E4155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n-US"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СОУТ!$B$5</c:f>
              <c:numCache>
                <c:formatCode>General</c:formatCode>
                <c:ptCount val="1"/>
                <c:pt idx="0">
                  <c:v>105410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294-46D8-9554-3D87A15E4155}"/>
            </c:ext>
          </c:extLst>
        </c:ser>
        <c:ser>
          <c:idx val="3"/>
          <c:order val="3"/>
          <c:tx>
            <c:strRef>
              <c:f>СОУТ!$A$6</c:f>
              <c:strCache>
                <c:ptCount val="1"/>
                <c:pt idx="0">
                  <c:v>класс 3.3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1695733615020448E-2"/>
                  <c:y val="-0.116959064327485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294-46D8-9554-3D87A15E4155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n-US"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СОУТ!$B$6</c:f>
              <c:numCache>
                <c:formatCode>General</c:formatCode>
                <c:ptCount val="1"/>
                <c:pt idx="0">
                  <c:v>9312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294-46D8-9554-3D87A15E4155}"/>
            </c:ext>
          </c:extLst>
        </c:ser>
        <c:ser>
          <c:idx val="4"/>
          <c:order val="4"/>
          <c:tx>
            <c:strRef>
              <c:f>СОУТ!$A$7</c:f>
              <c:strCache>
                <c:ptCount val="1"/>
                <c:pt idx="0">
                  <c:v>класс 3.4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4337044749605396E-2"/>
                  <c:y val="-0.109161793372319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294-46D8-9554-3D87A15E4155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СОУТ!$B$7</c:f>
              <c:numCache>
                <c:formatCode>General</c:formatCode>
                <c:ptCount val="1"/>
                <c:pt idx="0">
                  <c:v>729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294-46D8-9554-3D87A15E4155}"/>
            </c:ext>
          </c:extLst>
        </c:ser>
        <c:ser>
          <c:idx val="5"/>
          <c:order val="5"/>
          <c:tx>
            <c:strRef>
              <c:f>СОУТ!$A$8</c:f>
              <c:strCache>
                <c:ptCount val="1"/>
                <c:pt idx="0">
                  <c:v>класс 4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0310306097404052E-2"/>
                  <c:y val="-8.18713450292398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294-46D8-9554-3D87A15E41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n-US"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СОУТ!$B$8</c:f>
              <c:numCache>
                <c:formatCode>General</c:formatCode>
                <c:ptCount val="1"/>
                <c:pt idx="0">
                  <c:v>447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294-46D8-9554-3D87A15E41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1041808"/>
        <c:axId val="221035904"/>
        <c:axId val="0"/>
      </c:bar3DChart>
      <c:catAx>
        <c:axId val="2210418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21035904"/>
        <c:crosses val="autoZero"/>
        <c:auto val="1"/>
        <c:lblAlgn val="ctr"/>
        <c:lblOffset val="100"/>
        <c:noMultiLvlLbl val="0"/>
      </c:catAx>
      <c:valAx>
        <c:axId val="221035904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21041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626771760062545"/>
          <c:y val="0.79595340056177188"/>
          <c:w val="0.61867328850257342"/>
          <c:h val="0.122175254408988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863317898014993E-3"/>
          <c:y val="4.7334864556041599E-2"/>
          <c:w val="0.98462163486479504"/>
          <c:h val="0.5916519892429681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'Произв травматизм'!$A$3</c:f>
              <c:strCache>
                <c:ptCount val="1"/>
                <c:pt idx="0">
                  <c:v>всего пострадавших, чел. (по данным Татарстанстата)</c:v>
                </c:pt>
              </c:strCache>
            </c:strRef>
          </c:tx>
          <c:spPr>
            <a:solidFill>
              <a:srgbClr val="5B9BD5"/>
            </a:solidFill>
            <a:ln>
              <a:noFill/>
            </a:ln>
            <a:effectLst/>
            <a:sp3d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25B-4880-A910-A2568CC7E9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'Произв травматизм'!$B$2:$E$2</c:f>
              <c:strCache>
                <c:ptCount val="3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</c:strCache>
            </c:strRef>
          </c:cat>
          <c:val>
            <c:numRef>
              <c:f>'Произв травматизм'!$B$3:$E$3</c:f>
              <c:numCache>
                <c:formatCode>General</c:formatCode>
                <c:ptCount val="3"/>
                <c:pt idx="0">
                  <c:v>406</c:v>
                </c:pt>
                <c:pt idx="1">
                  <c:v>403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25B-4880-A910-A2568CC7E9DD}"/>
            </c:ext>
          </c:extLst>
        </c:ser>
        <c:ser>
          <c:idx val="1"/>
          <c:order val="1"/>
          <c:tx>
            <c:strRef>
              <c:f>'Произв травматизм'!$A$4</c:f>
              <c:strCache>
                <c:ptCount val="1"/>
                <c:pt idx="0">
                  <c:v>из них тяжелые несчастные случаи, чел. (по данным ГИТ в РТ)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9.6949144557390877E-3"/>
                  <c:y val="-1.4658187232372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25B-4880-A910-A2568CC7E9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'Произв травматизм'!$B$2:$E$2</c:f>
              <c:strCache>
                <c:ptCount val="3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</c:strCache>
            </c:strRef>
          </c:cat>
          <c:val>
            <c:numRef>
              <c:f>'Произв травматизм'!$B$4:$E$4</c:f>
              <c:numCache>
                <c:formatCode>General</c:formatCode>
                <c:ptCount val="3"/>
                <c:pt idx="0">
                  <c:v>142</c:v>
                </c:pt>
                <c:pt idx="1">
                  <c:v>135</c:v>
                </c:pt>
                <c:pt idx="2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25B-4880-A910-A2568CC7E9DD}"/>
            </c:ext>
          </c:extLst>
        </c:ser>
        <c:ser>
          <c:idx val="2"/>
          <c:order val="2"/>
          <c:tx>
            <c:strRef>
              <c:f>'Произв травматизм'!$A$5</c:f>
              <c:strCache>
                <c:ptCount val="1"/>
                <c:pt idx="0">
                  <c:v>из них со смертельным исходом, чел. (по данным ГИТ в РТ)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  <a:sp3d/>
          </c:spPr>
          <c:invertIfNegative val="0"/>
          <c:dLbls>
            <c:dLbl>
              <c:idx val="2"/>
              <c:layout>
                <c:manualLayout>
                  <c:x val="-1.1079902235130458E-2"/>
                  <c:y val="-1.0749213127912634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25B-4880-A910-A2568CC7E9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'Произв травматизм'!$B$2:$E$2</c:f>
              <c:strCache>
                <c:ptCount val="3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</c:strCache>
            </c:strRef>
          </c:cat>
          <c:val>
            <c:numRef>
              <c:f>'Произв травматизм'!$B$5:$E$5</c:f>
              <c:numCache>
                <c:formatCode>General</c:formatCode>
                <c:ptCount val="3"/>
                <c:pt idx="0">
                  <c:v>44</c:v>
                </c:pt>
                <c:pt idx="1">
                  <c:v>39</c:v>
                </c:pt>
                <c:pt idx="2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25B-4880-A910-A2568CC7E9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89715808"/>
        <c:axId val="489720400"/>
        <c:axId val="0"/>
      </c:bar3DChart>
      <c:catAx>
        <c:axId val="489715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9720400"/>
        <c:crosses val="autoZero"/>
        <c:auto val="1"/>
        <c:lblAlgn val="ctr"/>
        <c:lblOffset val="100"/>
        <c:noMultiLvlLbl val="0"/>
      </c:catAx>
      <c:valAx>
        <c:axId val="4897204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89715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6.8882956159740175E-2"/>
          <c:y val="0.75994713819092574"/>
          <c:w val="0.6578609284787138"/>
          <c:h val="0.218418531642063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32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7739119765831773E-2"/>
          <c:y val="0.23426167730769723"/>
          <c:w val="0.88595884528420943"/>
          <c:h val="0.70902889706608563"/>
        </c:manualLayout>
      </c:layout>
      <c:pie3DChart>
        <c:varyColors val="1"/>
        <c:ser>
          <c:idx val="0"/>
          <c:order val="0"/>
          <c:spPr>
            <a:solidFill>
              <a:schemeClr val="accent6">
                <a:lumMod val="40000"/>
                <a:lumOff val="60000"/>
              </a:schemeClr>
            </a:solidFill>
          </c:spPr>
          <c:dPt>
            <c:idx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1ED-4524-B8F7-B2E8F9CDD203}"/>
              </c:ext>
            </c:extLst>
          </c:dPt>
          <c:dPt>
            <c:idx val="1"/>
            <c:bubble3D val="0"/>
            <c:explosion val="1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1ED-4524-B8F7-B2E8F9CDD203}"/>
              </c:ext>
            </c:extLst>
          </c:dPt>
          <c:dLbls>
            <c:delete val="1"/>
          </c:dLbls>
          <c:cat>
            <c:strRef>
              <c:f>'Доля молодежи'!$H$20:$I$20</c:f>
              <c:strCache>
                <c:ptCount val="2"/>
                <c:pt idx="0">
                  <c:v>Численность членов профсоюзов в возрасте до 35 лет, тыс. чел.</c:v>
                </c:pt>
                <c:pt idx="1">
                  <c:v>остальные работающие члены профсоюзов, чел</c:v>
                </c:pt>
              </c:strCache>
            </c:strRef>
          </c:cat>
          <c:val>
            <c:numRef>
              <c:f>'Доля молодежи'!$H$21:$I$21</c:f>
              <c:numCache>
                <c:formatCode>0%</c:formatCode>
                <c:ptCount val="2"/>
                <c:pt idx="0">
                  <c:v>0.41</c:v>
                </c:pt>
                <c:pt idx="1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1ED-4524-B8F7-B2E8F9CDD203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130007900110373E-2"/>
          <c:y val="0.11164924959311033"/>
          <c:w val="0.9549567839772054"/>
          <c:h val="0.6176397185401520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Членство2019!$A$4</c:f>
              <c:strCache>
                <c:ptCount val="1"/>
                <c:pt idx="0">
                  <c:v>Впервые принято в члены профсоюзов, чел.</c:v>
                </c:pt>
              </c:strCache>
            </c:strRef>
          </c:tx>
          <c:spPr>
            <a:solidFill>
              <a:schemeClr val="accent5">
                <a:shade val="76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9474505802157335E-2"/>
                  <c:y val="-1.76713534856445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F51-4C6D-A9D7-D52E49A8D805}"/>
                </c:ext>
              </c:extLst>
            </c:dLbl>
            <c:dLbl>
              <c:idx val="1"/>
              <c:layout>
                <c:manualLayout>
                  <c:x val="3.1741775479246358E-2"/>
                  <c:y val="-2.69307288139881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F51-4C6D-A9D7-D52E49A8D805}"/>
                </c:ext>
              </c:extLst>
            </c:dLbl>
            <c:dLbl>
              <c:idx val="2"/>
              <c:layout>
                <c:manualLayout>
                  <c:x val="2.9474505802157418E-2"/>
                  <c:y val="-3.2090780441854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F51-4C6D-A9D7-D52E49A8D8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Членство2019!$B$3:$G$3</c:f>
              <c:strCache>
                <c:ptCount val="3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</c:strCache>
            </c:strRef>
          </c:cat>
          <c:val>
            <c:numRef>
              <c:f>Членство2019!$B$4:$G$4</c:f>
              <c:numCache>
                <c:formatCode>#,##0</c:formatCode>
                <c:ptCount val="3"/>
                <c:pt idx="0">
                  <c:v>73030</c:v>
                </c:pt>
                <c:pt idx="1">
                  <c:v>68619</c:v>
                </c:pt>
                <c:pt idx="2">
                  <c:v>68165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F51-4C6D-A9D7-D52E49A8D805}"/>
            </c:ext>
          </c:extLst>
        </c:ser>
        <c:ser>
          <c:idx val="1"/>
          <c:order val="1"/>
          <c:tx>
            <c:strRef>
              <c:f>Членство2019!$A$5</c:f>
              <c:strCache>
                <c:ptCount val="1"/>
                <c:pt idx="0">
                  <c:v>В том числе молодежь, чел.</c:v>
                </c:pt>
              </c:strCache>
            </c:strRef>
          </c:tx>
          <c:spPr>
            <a:solidFill>
              <a:srgbClr val="C0C9E4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4.0111392565961926E-2"/>
                  <c:y val="-3.0659914535505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F51-4C6D-A9D7-D52E49A8D805}"/>
                </c:ext>
              </c:extLst>
            </c:dLbl>
            <c:dLbl>
              <c:idx val="1"/>
              <c:layout>
                <c:manualLayout>
                  <c:x val="4.0039446921877921E-2"/>
                  <c:y val="-1.75054295640417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F51-4C6D-A9D7-D52E49A8D805}"/>
                </c:ext>
              </c:extLst>
            </c:dLbl>
            <c:dLbl>
              <c:idx val="2"/>
              <c:layout>
                <c:manualLayout>
                  <c:x val="4.2702685429186114E-2"/>
                  <c:y val="-2.403617688492885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F51-4C6D-A9D7-D52E49A8D8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Членство2019!$B$3:$G$3</c:f>
              <c:strCache>
                <c:ptCount val="3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</c:strCache>
            </c:strRef>
          </c:cat>
          <c:val>
            <c:numRef>
              <c:f>Членство2019!$B$5:$G$5</c:f>
              <c:numCache>
                <c:formatCode>#,##0</c:formatCode>
                <c:ptCount val="3"/>
                <c:pt idx="0">
                  <c:v>49184</c:v>
                </c:pt>
                <c:pt idx="1">
                  <c:v>42568</c:v>
                </c:pt>
                <c:pt idx="2">
                  <c:v>41424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F51-4C6D-A9D7-D52E49A8D8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gapDepth val="97"/>
        <c:shape val="box"/>
        <c:axId val="116189824"/>
        <c:axId val="116203904"/>
        <c:axId val="0"/>
      </c:bar3DChart>
      <c:catAx>
        <c:axId val="116189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203904"/>
        <c:crosses val="autoZero"/>
        <c:auto val="1"/>
        <c:lblAlgn val="ctr"/>
        <c:lblOffset val="100"/>
        <c:noMultiLvlLbl val="0"/>
      </c:catAx>
      <c:valAx>
        <c:axId val="11620390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16189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4291114927185833E-2"/>
          <c:y val="0.84001834279836618"/>
          <c:w val="0.89999990754942172"/>
          <c:h val="0.159981657201633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25400" cap="flat" cmpd="sng" algn="ctr">
          <a:noFill/>
          <a:prstDash val="solid"/>
          <a:round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154448776355727E-2"/>
          <c:y val="0.11182978015766362"/>
          <c:w val="0.923733832257294"/>
          <c:h val="0.6268507689840160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'ППО созд2019'!$A$4</c:f>
              <c:strCache>
                <c:ptCount val="1"/>
                <c:pt idx="0">
                  <c:v>Количество новых ППО, ед.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4.7619160743471818E-3"/>
                  <c:y val="-3.34026709816519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6A2-4E73-8C86-6F6DFA4A1CB5}"/>
                </c:ext>
              </c:extLst>
            </c:dLbl>
            <c:dLbl>
              <c:idx val="1"/>
              <c:layout>
                <c:manualLayout>
                  <c:x val="0"/>
                  <c:y val="-2.06612137908512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884550642637226E-2"/>
                      <c:h val="6.481826522843464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6A2-4E73-8C86-6F6DFA4A1CB5}"/>
                </c:ext>
              </c:extLst>
            </c:dLbl>
            <c:dLbl>
              <c:idx val="2"/>
              <c:layout>
                <c:manualLayout>
                  <c:x val="1.3950108056449913E-2"/>
                  <c:y val="-3.03030828863260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6A2-4E73-8C86-6F6DFA4A1C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'ППО созд2019'!$E$2:$G$2</c:f>
              <c:strCache>
                <c:ptCount val="3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</c:strCache>
            </c:strRef>
          </c:cat>
          <c:val>
            <c:numRef>
              <c:f>'ППО созд2019'!$E$4:$G$4</c:f>
              <c:numCache>
                <c:formatCode>#,##0</c:formatCode>
                <c:ptCount val="3"/>
                <c:pt idx="0">
                  <c:v>132</c:v>
                </c:pt>
                <c:pt idx="1">
                  <c:v>61</c:v>
                </c:pt>
                <c:pt idx="2">
                  <c:v>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6A2-4E73-8C86-6F6DFA4A1CB5}"/>
            </c:ext>
          </c:extLst>
        </c:ser>
        <c:ser>
          <c:idx val="1"/>
          <c:order val="1"/>
          <c:tx>
            <c:strRef>
              <c:f>'ППО созд2019'!$A$5</c:f>
              <c:strCache>
                <c:ptCount val="1"/>
                <c:pt idx="0">
                  <c:v>Численность членов профсоюзов в них, чел.</c:v>
                </c:pt>
              </c:strCache>
            </c:strRef>
          </c:tx>
          <c:spPr>
            <a:solidFill>
              <a:schemeClr val="accent6">
                <a:tint val="77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2958744427490867E-2"/>
                  <c:y val="-4.04560233738008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6A2-4E73-8C86-6F6DFA4A1CB5}"/>
                </c:ext>
              </c:extLst>
            </c:dLbl>
            <c:dLbl>
              <c:idx val="1"/>
              <c:layout>
                <c:manualLayout>
                  <c:x val="3.7493789469111603E-2"/>
                  <c:y val="-3.86654635608605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6A2-4E73-8C86-6F6DFA4A1CB5}"/>
                </c:ext>
              </c:extLst>
            </c:dLbl>
            <c:dLbl>
              <c:idx val="2"/>
              <c:layout>
                <c:manualLayout>
                  <c:x val="3.3298796446626089E-2"/>
                  <c:y val="-3.65402176435755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6A2-4E73-8C86-6F6DFA4A1C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600" b="1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'ППО созд2019'!$E$2:$G$2</c:f>
              <c:strCache>
                <c:ptCount val="3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</c:strCache>
            </c:strRef>
          </c:cat>
          <c:val>
            <c:numRef>
              <c:f>'ППО созд2019'!$E$5:$G$5</c:f>
              <c:numCache>
                <c:formatCode>#,##0</c:formatCode>
                <c:ptCount val="3"/>
                <c:pt idx="0">
                  <c:v>7377</c:v>
                </c:pt>
                <c:pt idx="1">
                  <c:v>11721</c:v>
                </c:pt>
                <c:pt idx="2">
                  <c:v>11802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6A2-4E73-8C86-6F6DFA4A1C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gapDepth val="100"/>
        <c:shape val="box"/>
        <c:axId val="115501312"/>
        <c:axId val="115519488"/>
        <c:axId val="0"/>
      </c:bar3DChart>
      <c:catAx>
        <c:axId val="115501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solidFill>
            <a:schemeClr val="bg1"/>
          </a:solidFill>
          <a:ln w="6350" cap="flat" cmpd="sng" algn="ctr">
            <a:noFill/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15519488"/>
        <c:crosses val="autoZero"/>
        <c:auto val="1"/>
        <c:lblAlgn val="ctr"/>
        <c:lblOffset val="100"/>
        <c:noMultiLvlLbl val="0"/>
      </c:catAx>
      <c:valAx>
        <c:axId val="115519488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11550131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2.805717625147288E-2"/>
          <c:y val="0.83448413029300272"/>
          <c:w val="0.88059100497928466"/>
          <c:h val="0.145090872808435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4208437623958298E-2"/>
          <c:w val="1"/>
          <c:h val="0.36983790301179914"/>
        </c:manualLayout>
      </c:layout>
      <c:lineChart>
        <c:grouping val="standard"/>
        <c:varyColors val="0"/>
        <c:ser>
          <c:idx val="0"/>
          <c:order val="0"/>
          <c:tx>
            <c:strRef>
              <c:f>'Согл и КД'!$A$31</c:f>
              <c:strCache>
                <c:ptCount val="1"/>
                <c:pt idx="0">
                  <c:v>Количество коллективных договоров, принятых ППО в РТ, ед.</c:v>
                </c:pt>
              </c:strCache>
            </c:strRef>
          </c:tx>
          <c:spPr>
            <a:ln w="3175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rgbClr val="C00000"/>
              </a:solidFill>
              <a:ln w="6350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8540540780343118E-2"/>
                  <c:y val="-3.89786855056485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3D-4741-9FA1-93E1177B0A45}"/>
                </c:ext>
              </c:extLst>
            </c:dLbl>
            <c:dLbl>
              <c:idx val="1"/>
              <c:layout>
                <c:manualLayout>
                  <c:x val="-2.1759502460998632E-2"/>
                  <c:y val="-3.98771337616960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3D-4741-9FA1-93E1177B0A45}"/>
                </c:ext>
              </c:extLst>
            </c:dLbl>
            <c:dLbl>
              <c:idx val="2"/>
              <c:layout>
                <c:manualLayout>
                  <c:x val="-4.4958991184977294E-2"/>
                  <c:y val="-4.51043247637525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1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3699167610695356E-2"/>
                      <c:h val="4.174366265924174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C33D-4741-9FA1-93E1177B0A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1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'Согл и КД'!$B$30:$K$30</c:f>
              <c:strCache>
                <c:ptCount val="3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</c:strCache>
            </c:strRef>
          </c:cat>
          <c:val>
            <c:numRef>
              <c:f>'Согл и КД'!$B$31:$K$31</c:f>
              <c:numCache>
                <c:formatCode>General</c:formatCode>
                <c:ptCount val="3"/>
                <c:pt idx="0">
                  <c:v>4832</c:v>
                </c:pt>
                <c:pt idx="1">
                  <c:v>4779</c:v>
                </c:pt>
                <c:pt idx="2">
                  <c:v>4769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33D-4741-9FA1-93E1177B0A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1735984"/>
        <c:axId val="601741560"/>
      </c:lineChart>
      <c:catAx>
        <c:axId val="6017359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01741560"/>
        <c:crosses val="autoZero"/>
        <c:auto val="1"/>
        <c:lblAlgn val="ctr"/>
        <c:lblOffset val="100"/>
        <c:noMultiLvlLbl val="0"/>
      </c:catAx>
      <c:valAx>
        <c:axId val="601741560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01735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0527044057722839"/>
          <c:w val="0.86491799441853279"/>
          <c:h val="6.80979331880436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079533745923508"/>
          <c:y val="2.5787263917311613E-3"/>
          <c:w val="0.84035765133628082"/>
          <c:h val="0.75481032979211216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'ЗП бюджетникам'!$A$5</c:f>
              <c:strCache>
                <c:ptCount val="1"/>
                <c:pt idx="0">
                  <c:v>Деятельность в области здравоохранения</c:v>
                </c:pt>
              </c:strCache>
            </c:strRef>
          </c:tx>
          <c:spPr>
            <a:solidFill>
              <a:srgbClr val="264478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134429948950652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D33-4A75-ACB9-FE6197901A18}"/>
                </c:ext>
              </c:extLst>
            </c:dLbl>
            <c:dLbl>
              <c:idx val="1"/>
              <c:layout>
                <c:manualLayout>
                  <c:x val="1.1344299489506523E-2"/>
                  <c:y val="-8.75273724053073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D33-4A75-ACB9-FE6197901A18}"/>
                </c:ext>
              </c:extLst>
            </c:dLbl>
            <c:dLbl>
              <c:idx val="2"/>
              <c:layout>
                <c:manualLayout>
                  <c:x val="9.4535829079219636E-3"/>
                  <c:y val="-5.83515816035382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D33-4A75-ACB9-FE6197901A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'ЗП бюджетникам'!$B$4:$D$4</c:f>
              <c:strCache>
                <c:ptCount val="3"/>
                <c:pt idx="0">
                  <c:v> 2017 г.</c:v>
                </c:pt>
                <c:pt idx="1">
                  <c:v> 2018 г.</c:v>
                </c:pt>
                <c:pt idx="2">
                  <c:v>январь-
декабрь 
2019 г.</c:v>
                </c:pt>
              </c:strCache>
            </c:strRef>
          </c:cat>
          <c:val>
            <c:numRef>
              <c:f>'ЗП бюджетникам'!$B$5:$D$5</c:f>
              <c:numCache>
                <c:formatCode>#,##0</c:formatCode>
                <c:ptCount val="3"/>
                <c:pt idx="0">
                  <c:v>27161.200000000001</c:v>
                </c:pt>
                <c:pt idx="1">
                  <c:v>35651.5</c:v>
                </c:pt>
                <c:pt idx="2">
                  <c:v>37577.68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D33-4A75-ACB9-FE6197901A18}"/>
            </c:ext>
          </c:extLst>
        </c:ser>
        <c:ser>
          <c:idx val="1"/>
          <c:order val="1"/>
          <c:tx>
            <c:strRef>
              <c:f>'ЗП бюджетникам'!$A$6</c:f>
              <c:strCache>
                <c:ptCount val="1"/>
                <c:pt idx="0">
                  <c:v>Деятельность в области здравоохранения и социальных услуг</c:v>
                </c:pt>
              </c:strCache>
            </c:strRef>
          </c:tx>
          <c:spPr>
            <a:solidFill>
              <a:srgbClr val="C0C9E4"/>
            </a:solidFill>
            <a:ln>
              <a:solidFill>
                <a:schemeClr val="accent6">
                  <a:lumMod val="75000"/>
                </a:schemeClr>
              </a:solidFill>
            </a:ln>
            <a:effectLst/>
            <a:sp3d>
              <a:contourClr>
                <a:schemeClr val="accent6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1344299489506523E-2"/>
                  <c:y val="-8.75273724053073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D33-4A75-ACB9-FE6197901A18}"/>
                </c:ext>
              </c:extLst>
            </c:dLbl>
            <c:dLbl>
              <c:idx val="1"/>
              <c:layout>
                <c:manualLayout>
                  <c:x val="7.5628663263376823E-3"/>
                  <c:y val="-1.45878954008845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D33-4A75-ACB9-FE6197901A18}"/>
                </c:ext>
              </c:extLst>
            </c:dLbl>
            <c:dLbl>
              <c:idx val="2"/>
              <c:layout>
                <c:manualLayout>
                  <c:x val="9.4535829079221024E-3"/>
                  <c:y val="-1.16703163207076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D33-4A75-ACB9-FE6197901A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'ЗП бюджетникам'!$B$4:$D$4</c:f>
              <c:strCache>
                <c:ptCount val="3"/>
                <c:pt idx="0">
                  <c:v> 2017 г.</c:v>
                </c:pt>
                <c:pt idx="1">
                  <c:v> 2018 г.</c:v>
                </c:pt>
                <c:pt idx="2">
                  <c:v>январь-
декабрь 
2019 г.</c:v>
                </c:pt>
              </c:strCache>
            </c:strRef>
          </c:cat>
          <c:val>
            <c:numRef>
              <c:f>'ЗП бюджетникам'!$B$6:$D$6</c:f>
              <c:numCache>
                <c:formatCode>#,##0</c:formatCode>
                <c:ptCount val="3"/>
                <c:pt idx="0">
                  <c:v>26693.1</c:v>
                </c:pt>
                <c:pt idx="1">
                  <c:v>34909.1</c:v>
                </c:pt>
                <c:pt idx="2">
                  <c:v>36835.93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D33-4A75-ACB9-FE6197901A18}"/>
            </c:ext>
          </c:extLst>
        </c:ser>
        <c:ser>
          <c:idx val="2"/>
          <c:order val="2"/>
          <c:tx>
            <c:strRef>
              <c:f>'ЗП бюджетникам'!$A$7</c:f>
              <c:strCache>
                <c:ptCount val="1"/>
                <c:pt idx="0">
                  <c:v>Образование</c:v>
                </c:pt>
              </c:strCache>
            </c:strRef>
          </c:tx>
          <c:spPr>
            <a:solidFill>
              <a:srgbClr val="5B9BD5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5.6721497447531225E-3"/>
                  <c:y val="-1.75054744810615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D33-4A75-ACB9-FE6197901A18}"/>
                </c:ext>
              </c:extLst>
            </c:dLbl>
            <c:dLbl>
              <c:idx val="1"/>
              <c:layout>
                <c:manualLayout>
                  <c:x val="5.6721497447532613E-3"/>
                  <c:y val="-1.45878954008845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D33-4A75-ACB9-FE6197901A18}"/>
                </c:ext>
              </c:extLst>
            </c:dLbl>
            <c:dLbl>
              <c:idx val="2"/>
              <c:layout>
                <c:manualLayout>
                  <c:x val="1.8907165815844206E-3"/>
                  <c:y val="-1.75054744810615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D33-4A75-ACB9-FE6197901A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'ЗП бюджетникам'!$B$4:$D$4</c:f>
              <c:strCache>
                <c:ptCount val="3"/>
                <c:pt idx="0">
                  <c:v> 2017 г.</c:v>
                </c:pt>
                <c:pt idx="1">
                  <c:v> 2018 г.</c:v>
                </c:pt>
                <c:pt idx="2">
                  <c:v>январь-
декабрь 
2019 г.</c:v>
                </c:pt>
              </c:strCache>
            </c:strRef>
          </c:cat>
          <c:val>
            <c:numRef>
              <c:f>'ЗП бюджетникам'!$B$7:$D$7</c:f>
              <c:numCache>
                <c:formatCode>#,##0</c:formatCode>
                <c:ptCount val="3"/>
                <c:pt idx="0">
                  <c:v>25693.7</c:v>
                </c:pt>
                <c:pt idx="1">
                  <c:v>28401.5</c:v>
                </c:pt>
                <c:pt idx="2">
                  <c:v>30401.84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D33-4A75-ACB9-FE6197901A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shape val="box"/>
        <c:axId val="174768352"/>
        <c:axId val="174760904"/>
        <c:axId val="0"/>
      </c:bar3DChart>
      <c:catAx>
        <c:axId val="1747683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4760904"/>
        <c:crosses val="autoZero"/>
        <c:auto val="1"/>
        <c:lblAlgn val="ctr"/>
        <c:lblOffset val="100"/>
        <c:noMultiLvlLbl val="0"/>
      </c:catAx>
      <c:valAx>
        <c:axId val="174760904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174768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8641934271675609E-2"/>
          <c:y val="0.82713192691236603"/>
          <c:w val="0.81285702163009543"/>
          <c:h val="0.154662704885267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2"/>
          <c:order val="2"/>
          <c:tx>
            <c:strRef>
              <c:f>'ЗП по ПФО'!$D$20</c:f>
              <c:strCache>
                <c:ptCount val="1"/>
                <c:pt idx="0">
                  <c:v>январь-декабрь 2019 г.</c:v>
                </c:pt>
              </c:strCache>
            </c:strRef>
          </c:tx>
          <c:spPr>
            <a:solidFill>
              <a:srgbClr val="5B9BD5"/>
            </a:solidFill>
            <a:ln>
              <a:solidFill>
                <a:schemeClr val="accent5">
                  <a:lumMod val="50000"/>
                </a:schemeClr>
              </a:solidFill>
            </a:ln>
            <a:effectLst/>
          </c:spPr>
          <c:invertIfNegative val="0"/>
          <c:dPt>
            <c:idx val="1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428-41BD-8F2A-37CC3767577F}"/>
              </c:ext>
            </c:extLst>
          </c:dPt>
          <c:dLbls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0428-41BD-8F2A-37CC376757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'ЗП по ПФО'!$A$21:$A$34</c:f>
              <c:strCache>
                <c:ptCount val="14"/>
                <c:pt idx="0">
                  <c:v>        Саратовская область</c:v>
                </c:pt>
                <c:pt idx="1">
                  <c:v>        Республика Мордовия</c:v>
                </c:pt>
                <c:pt idx="2">
                  <c:v>        Чувашская Республика</c:v>
                </c:pt>
                <c:pt idx="3">
                  <c:v>        Кировская область</c:v>
                </c:pt>
                <c:pt idx="4">
                  <c:v>        Республика Марий Эл</c:v>
                </c:pt>
                <c:pt idx="5">
                  <c:v>        Ульяновская область</c:v>
                </c:pt>
                <c:pt idx="6">
                  <c:v>        Пензенская область</c:v>
                </c:pt>
                <c:pt idx="7">
                  <c:v>        Оренбургская область</c:v>
                </c:pt>
                <c:pt idx="8">
                  <c:v>        Удмуртская Республика</c:v>
                </c:pt>
                <c:pt idx="9">
                  <c:v>        Нижегородская область</c:v>
                </c:pt>
                <c:pt idx="10">
                  <c:v>        Самарская область</c:v>
                </c:pt>
                <c:pt idx="11">
                  <c:v>        Республика Башкортостан</c:v>
                </c:pt>
                <c:pt idx="12">
                  <c:v>        Республика Татарстан</c:v>
                </c:pt>
                <c:pt idx="13">
                  <c:v>        Пермский край</c:v>
                </c:pt>
              </c:strCache>
            </c:strRef>
          </c:cat>
          <c:val>
            <c:numRef>
              <c:f>'ЗП по ПФО'!$D$21:$D$34</c:f>
              <c:numCache>
                <c:formatCode>#,##0.####</c:formatCode>
                <c:ptCount val="14"/>
                <c:pt idx="0">
                  <c:v>28503.22</c:v>
                </c:pt>
                <c:pt idx="1">
                  <c:v>28547.91</c:v>
                </c:pt>
                <c:pt idx="2">
                  <c:v>29630.07</c:v>
                </c:pt>
                <c:pt idx="3">
                  <c:v>29812.02</c:v>
                </c:pt>
                <c:pt idx="4">
                  <c:v>29982.27</c:v>
                </c:pt>
                <c:pt idx="5">
                  <c:v>30673.25</c:v>
                </c:pt>
                <c:pt idx="6">
                  <c:v>30762.05</c:v>
                </c:pt>
                <c:pt idx="7">
                  <c:v>32790.699999999997</c:v>
                </c:pt>
                <c:pt idx="8">
                  <c:v>34069.29</c:v>
                </c:pt>
                <c:pt idx="9">
                  <c:v>35692.39</c:v>
                </c:pt>
                <c:pt idx="10">
                  <c:v>36361.79</c:v>
                </c:pt>
                <c:pt idx="11">
                  <c:v>36494.910000000003</c:v>
                </c:pt>
                <c:pt idx="12">
                  <c:v>37442.339999999997</c:v>
                </c:pt>
                <c:pt idx="13">
                  <c:v>38561.89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428-41BD-8F2A-37CC376757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230027744"/>
        <c:axId val="23002544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'ЗП по ПФО'!$B$20</c15:sqref>
                        </c15:formulaRef>
                      </c:ext>
                    </c:extLst>
                    <c:strCache>
                      <c:ptCount val="1"/>
                      <c:pt idx="0">
                        <c:v>2017 г.</c:v>
                      </c:pt>
                    </c:strCache>
                  </c:strRef>
                </c:tx>
                <c:spPr>
                  <a:solidFill>
                    <a:schemeClr val="accent5">
                      <a:shade val="65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'ЗП по ПФО'!$A$21:$A$34</c15:sqref>
                        </c15:formulaRef>
                      </c:ext>
                    </c:extLst>
                    <c:strCache>
                      <c:ptCount val="14"/>
                      <c:pt idx="0">
                        <c:v>        Саратовская область</c:v>
                      </c:pt>
                      <c:pt idx="1">
                        <c:v>        Республика Мордовия</c:v>
                      </c:pt>
                      <c:pt idx="2">
                        <c:v>        Чувашская Республика</c:v>
                      </c:pt>
                      <c:pt idx="3">
                        <c:v>        Кировская область</c:v>
                      </c:pt>
                      <c:pt idx="4">
                        <c:v>        Республика Марий Эл</c:v>
                      </c:pt>
                      <c:pt idx="5">
                        <c:v>        Ульяновская область</c:v>
                      </c:pt>
                      <c:pt idx="6">
                        <c:v>        Пензенская область</c:v>
                      </c:pt>
                      <c:pt idx="7">
                        <c:v>        Оренбургская область</c:v>
                      </c:pt>
                      <c:pt idx="8">
                        <c:v>        Удмуртская Республика</c:v>
                      </c:pt>
                      <c:pt idx="9">
                        <c:v>        Нижегородская область</c:v>
                      </c:pt>
                      <c:pt idx="10">
                        <c:v>        Самарская область</c:v>
                      </c:pt>
                      <c:pt idx="11">
                        <c:v>        Республика Башкортостан</c:v>
                      </c:pt>
                      <c:pt idx="12">
                        <c:v>        Республика Татарстан</c:v>
                      </c:pt>
                      <c:pt idx="13">
                        <c:v>        Пермский край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'ЗП по ПФО'!$B$21:$B$34</c15:sqref>
                        </c15:formulaRef>
                      </c:ext>
                    </c:extLst>
                    <c:numCache>
                      <c:formatCode>#,##0.####</c:formatCode>
                      <c:ptCount val="14"/>
                      <c:pt idx="0">
                        <c:v>24737.8</c:v>
                      </c:pt>
                      <c:pt idx="1">
                        <c:v>24327.200000000001</c:v>
                      </c:pt>
                      <c:pt idx="2">
                        <c:v>24529.8</c:v>
                      </c:pt>
                      <c:pt idx="3">
                        <c:v>25214.799999999999</c:v>
                      </c:pt>
                      <c:pt idx="4">
                        <c:v>25439.5</c:v>
                      </c:pt>
                      <c:pt idx="5">
                        <c:v>26253.8</c:v>
                      </c:pt>
                      <c:pt idx="6">
                        <c:v>26238.1</c:v>
                      </c:pt>
                      <c:pt idx="7">
                        <c:v>27444.5</c:v>
                      </c:pt>
                      <c:pt idx="8">
                        <c:v>28994.5</c:v>
                      </c:pt>
                      <c:pt idx="9">
                        <c:v>30387.1</c:v>
                      </c:pt>
                      <c:pt idx="10">
                        <c:v>30491.8</c:v>
                      </c:pt>
                      <c:pt idx="11">
                        <c:v>30357.7</c:v>
                      </c:pt>
                      <c:pt idx="12">
                        <c:v>32324.3</c:v>
                      </c:pt>
                      <c:pt idx="13">
                        <c:v>32951.5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0428-41BD-8F2A-37CC3767577F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'ЗП по ПФО'!$C$20</c15:sqref>
                        </c15:formulaRef>
                      </c:ext>
                    </c:extLst>
                    <c:strCache>
                      <c:ptCount val="1"/>
                      <c:pt idx="0">
                        <c:v>2018 г.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'ЗП по ПФО'!$A$21:$A$34</c15:sqref>
                        </c15:formulaRef>
                      </c:ext>
                    </c:extLst>
                    <c:strCache>
                      <c:ptCount val="14"/>
                      <c:pt idx="0">
                        <c:v>        Саратовская область</c:v>
                      </c:pt>
                      <c:pt idx="1">
                        <c:v>        Республика Мордовия</c:v>
                      </c:pt>
                      <c:pt idx="2">
                        <c:v>        Чувашская Республика</c:v>
                      </c:pt>
                      <c:pt idx="3">
                        <c:v>        Кировская область</c:v>
                      </c:pt>
                      <c:pt idx="4">
                        <c:v>        Республика Марий Эл</c:v>
                      </c:pt>
                      <c:pt idx="5">
                        <c:v>        Ульяновская область</c:v>
                      </c:pt>
                      <c:pt idx="6">
                        <c:v>        Пензенская область</c:v>
                      </c:pt>
                      <c:pt idx="7">
                        <c:v>        Оренбургская область</c:v>
                      </c:pt>
                      <c:pt idx="8">
                        <c:v>        Удмуртская Республика</c:v>
                      </c:pt>
                      <c:pt idx="9">
                        <c:v>        Нижегородская область</c:v>
                      </c:pt>
                      <c:pt idx="10">
                        <c:v>        Самарская область</c:v>
                      </c:pt>
                      <c:pt idx="11">
                        <c:v>        Республика Башкортостан</c:v>
                      </c:pt>
                      <c:pt idx="12">
                        <c:v>        Республика Татарстан</c:v>
                      </c:pt>
                      <c:pt idx="13">
                        <c:v>        Пермский край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'ЗП по ПФО'!$C$21:$C$34</c15:sqref>
                        </c15:formulaRef>
                      </c:ext>
                    </c:extLst>
                    <c:numCache>
                      <c:formatCode>#,##0.####</c:formatCode>
                      <c:ptCount val="14"/>
                      <c:pt idx="0">
                        <c:v>26823.3</c:v>
                      </c:pt>
                      <c:pt idx="1">
                        <c:v>26711.5</c:v>
                      </c:pt>
                      <c:pt idx="2">
                        <c:v>27036.2</c:v>
                      </c:pt>
                      <c:pt idx="3" formatCode="#,##0">
                        <c:v>27932</c:v>
                      </c:pt>
                      <c:pt idx="4">
                        <c:v>28143.1</c:v>
                      </c:pt>
                      <c:pt idx="5">
                        <c:v>28353.1</c:v>
                      </c:pt>
                      <c:pt idx="6">
                        <c:v>28967.5</c:v>
                      </c:pt>
                      <c:pt idx="7">
                        <c:v>30370.5</c:v>
                      </c:pt>
                      <c:pt idx="8" formatCode="#,##0">
                        <c:v>31808</c:v>
                      </c:pt>
                      <c:pt idx="9">
                        <c:v>32949.300000000003</c:v>
                      </c:pt>
                      <c:pt idx="10">
                        <c:v>33753.800000000003</c:v>
                      </c:pt>
                      <c:pt idx="11">
                        <c:v>33752.800000000003</c:v>
                      </c:pt>
                      <c:pt idx="12">
                        <c:v>35172.199999999997</c:v>
                      </c:pt>
                      <c:pt idx="13" formatCode="#,##0">
                        <c:v>35802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0428-41BD-8F2A-37CC3767577F}"/>
                  </c:ext>
                </c:extLst>
              </c15:ser>
            </c15:filteredBarSeries>
          </c:ext>
        </c:extLst>
      </c:barChart>
      <c:catAx>
        <c:axId val="2300277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0025448"/>
        <c:crosses val="autoZero"/>
        <c:auto val="1"/>
        <c:lblAlgn val="ctr"/>
        <c:lblOffset val="100"/>
        <c:noMultiLvlLbl val="0"/>
      </c:catAx>
      <c:valAx>
        <c:axId val="23002544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####" sourceLinked="1"/>
        <c:majorTickMark val="none"/>
        <c:minorTickMark val="none"/>
        <c:tickLblPos val="nextTo"/>
        <c:crossAx val="230027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2471263082835317E-2"/>
          <c:y val="3.0655568341509613E-2"/>
          <c:w val="0.95505747383432937"/>
          <c:h val="0.5445207577637041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'РФ и РТ 2010-2019'!$A$5</c:f>
              <c:strCache>
                <c:ptCount val="1"/>
                <c:pt idx="0">
                  <c:v>Российская Федерация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954324858259286E-2"/>
                  <c:y val="-4.067277993646994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E49-4F17-BF09-A3B56E143BF0}"/>
                </c:ext>
              </c:extLst>
            </c:dLbl>
            <c:dLbl>
              <c:idx val="1"/>
              <c:layout>
                <c:manualLayout>
                  <c:x val="2.7696795546180673E-2"/>
                  <c:y val="-4.06727799364699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E49-4F17-BF09-A3B56E143B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'РФ и РТ 2010-2019'!$B$4:$K$4</c:f>
              <c:strCache>
                <c:ptCount val="2"/>
                <c:pt idx="0">
                  <c:v>2010 г.</c:v>
                </c:pt>
                <c:pt idx="1">
                  <c:v>январь-декабрь
2019 г.</c:v>
                </c:pt>
              </c:strCache>
            </c:strRef>
          </c:cat>
          <c:val>
            <c:numRef>
              <c:f>'РФ и РТ 2010-2019'!$B$5:$K$5</c:f>
              <c:numCache>
                <c:formatCode>#,##0.0</c:formatCode>
                <c:ptCount val="2"/>
                <c:pt idx="0" formatCode="#,##0.####">
                  <c:v>20952.2</c:v>
                </c:pt>
                <c:pt idx="1">
                  <c:v>47467.65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E49-4F17-BF09-A3B56E143BF0}"/>
            </c:ext>
          </c:extLst>
        </c:ser>
        <c:ser>
          <c:idx val="1"/>
          <c:order val="1"/>
          <c:tx>
            <c:strRef>
              <c:f>'РФ и РТ 2010-2019'!$A$6</c:f>
              <c:strCache>
                <c:ptCount val="1"/>
                <c:pt idx="0">
                  <c:v>Республика Татарстан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4.0621960895038174E-2"/>
                  <c:y val="-2.90519856689071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E49-4F17-BF09-A3B56E143BF0}"/>
                </c:ext>
              </c:extLst>
            </c:dLbl>
            <c:dLbl>
              <c:idx val="1"/>
              <c:layout>
                <c:manualLayout>
                  <c:x val="4.2468419837477102E-2"/>
                  <c:y val="-3.1957184235797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E49-4F17-BF09-A3B56E143B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'РФ и РТ 2010-2019'!$B$4:$K$4</c:f>
              <c:strCache>
                <c:ptCount val="2"/>
                <c:pt idx="0">
                  <c:v>2010 г.</c:v>
                </c:pt>
                <c:pt idx="1">
                  <c:v>январь-декабрь
2019 г.</c:v>
                </c:pt>
              </c:strCache>
            </c:strRef>
          </c:cat>
          <c:val>
            <c:numRef>
              <c:f>'РФ и РТ 2010-2019'!$B$6:$K$6</c:f>
              <c:numCache>
                <c:formatCode>#,##0.0</c:formatCode>
                <c:ptCount val="2"/>
                <c:pt idx="0" formatCode="#,##0.####">
                  <c:v>17350.099999999999</c:v>
                </c:pt>
                <c:pt idx="1">
                  <c:v>37442.339999999997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E49-4F17-BF09-A3B56E143B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56079536"/>
        <c:axId val="456078880"/>
        <c:axId val="0"/>
      </c:bar3DChart>
      <c:catAx>
        <c:axId val="456079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6078880"/>
        <c:crosses val="autoZero"/>
        <c:auto val="1"/>
        <c:lblAlgn val="ctr"/>
        <c:lblOffset val="100"/>
        <c:noMultiLvlLbl val="0"/>
      </c:catAx>
      <c:valAx>
        <c:axId val="456078880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.####" sourceLinked="1"/>
        <c:majorTickMark val="none"/>
        <c:minorTickMark val="none"/>
        <c:tickLblPos val="nextTo"/>
        <c:crossAx val="456079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8.7481576218358267E-2"/>
          <c:y val="0.91598456259010097"/>
          <c:w val="0.7599413671281684"/>
          <c:h val="6.65841773278303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33965960451977401"/>
          <c:y val="5.0926041666666665E-2"/>
          <c:w val="0.57485081488101653"/>
          <c:h val="0.89814814814814814"/>
        </c:manualLayout>
      </c:layout>
      <c:bar3DChart>
        <c:barDir val="bar"/>
        <c:grouping val="clustered"/>
        <c:varyColors val="0"/>
        <c:ser>
          <c:idx val="0"/>
          <c:order val="0"/>
          <c:spPr>
            <a:solidFill>
              <a:srgbClr val="5B9BD5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F961-4CD0-88E8-E4480A92D69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'по МО'!$Q$6:$Q$13</c:f>
              <c:strCache>
                <c:ptCount val="8"/>
                <c:pt idx="0">
                  <c:v>Республика Татарстан</c:v>
                </c:pt>
                <c:pt idx="1">
                  <c:v>Елабужский</c:v>
                </c:pt>
                <c:pt idx="2">
                  <c:v>Нижнекамский</c:v>
                </c:pt>
                <c:pt idx="3">
                  <c:v>Казань</c:v>
                </c:pt>
                <c:pt idx="4">
                  <c:v>Альметьевский</c:v>
                </c:pt>
                <c:pt idx="5">
                  <c:v>Новошешминский</c:v>
                </c:pt>
                <c:pt idx="6">
                  <c:v>Лаишевский</c:v>
                </c:pt>
                <c:pt idx="7">
                  <c:v>Верхнеуслонский</c:v>
                </c:pt>
              </c:strCache>
            </c:strRef>
          </c:cat>
          <c:val>
            <c:numRef>
              <c:f>'по МО'!$R$6:$R$13</c:f>
              <c:numCache>
                <c:formatCode>General</c:formatCode>
                <c:ptCount val="8"/>
                <c:pt idx="0">
                  <c:v>42233.58</c:v>
                </c:pt>
                <c:pt idx="1">
                  <c:v>42409.2</c:v>
                </c:pt>
                <c:pt idx="2">
                  <c:v>45582.6</c:v>
                </c:pt>
                <c:pt idx="3">
                  <c:v>47305.8</c:v>
                </c:pt>
                <c:pt idx="4">
                  <c:v>48611.3</c:v>
                </c:pt>
                <c:pt idx="5">
                  <c:v>49228.2</c:v>
                </c:pt>
                <c:pt idx="6">
                  <c:v>52776.6</c:v>
                </c:pt>
                <c:pt idx="7">
                  <c:v>53016.1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61-4CD0-88E8-E4480A92D6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shape val="box"/>
        <c:axId val="452186192"/>
        <c:axId val="452191768"/>
        <c:axId val="0"/>
      </c:bar3DChart>
      <c:catAx>
        <c:axId val="4521861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2191768"/>
        <c:crosses val="autoZero"/>
        <c:auto val="1"/>
        <c:lblAlgn val="ctr"/>
        <c:lblOffset val="100"/>
        <c:noMultiLvlLbl val="0"/>
      </c:catAx>
      <c:valAx>
        <c:axId val="452191768"/>
        <c:scaling>
          <c:orientation val="minMax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52186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921022707425654E-2"/>
          <c:y val="3.0659356118407005E-2"/>
          <c:w val="0.97631145836971966"/>
          <c:h val="0.7596119934485103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C0C9E4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0"/>
                  <c:y val="-2.7872141925824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A2B-4AEC-A9E3-88D77AE7AD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'Соц показатели'!$A$3:$A$7</c:f>
              <c:strCache>
                <c:ptCount val="5"/>
                <c:pt idx="0">
                  <c:v>ПМ на душу населения                                     (4 кв. 2019 г.)</c:v>
                </c:pt>
                <c:pt idx="1">
                  <c:v>МРОТ                                                                   (2019 г.)</c:v>
                </c:pt>
                <c:pt idx="2">
                  <c:v>МПБ на члена типовой семьи                                    (4 кв. 2019 г.)</c:v>
                </c:pt>
                <c:pt idx="3">
                  <c:v>Средняя зарплата по РТ                        (по полному кругу, янв-дек. 2019 г.)</c:v>
                </c:pt>
                <c:pt idx="4">
                  <c:v>Рациональный бюджет                                   (дек. 2019 г.)</c:v>
                </c:pt>
              </c:strCache>
            </c:strRef>
          </c:cat>
          <c:val>
            <c:numRef>
              <c:f>'Соц показатели'!$B$3:$B$7</c:f>
              <c:numCache>
                <c:formatCode>General</c:formatCode>
                <c:ptCount val="5"/>
                <c:pt idx="0">
                  <c:v>9534</c:v>
                </c:pt>
                <c:pt idx="1">
                  <c:v>11280</c:v>
                </c:pt>
                <c:pt idx="2">
                  <c:v>15785</c:v>
                </c:pt>
                <c:pt idx="3">
                  <c:v>37442.300000000003</c:v>
                </c:pt>
                <c:pt idx="4">
                  <c:v>44531.69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2B-4AEC-A9E3-88D77AE7AD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1778952"/>
        <c:axId val="601782232"/>
      </c:barChart>
      <c:catAx>
        <c:axId val="60177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1782232"/>
        <c:crosses val="autoZero"/>
        <c:auto val="1"/>
        <c:lblAlgn val="ctr"/>
        <c:lblOffset val="100"/>
        <c:noMultiLvlLbl val="0"/>
      </c:catAx>
      <c:valAx>
        <c:axId val="601782232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01778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'ур рег безработицы'!$A$3:$A$23</c:f>
              <c:strCache>
                <c:ptCount val="21"/>
                <c:pt idx="0">
                  <c:v>1999 г.</c:v>
                </c:pt>
                <c:pt idx="1">
                  <c:v>2000 г.</c:v>
                </c:pt>
                <c:pt idx="2">
                  <c:v>2001 г.</c:v>
                </c:pt>
                <c:pt idx="3">
                  <c:v>2002 г.</c:v>
                </c:pt>
                <c:pt idx="4">
                  <c:v>2003 г.</c:v>
                </c:pt>
                <c:pt idx="5">
                  <c:v>2004 г.</c:v>
                </c:pt>
                <c:pt idx="6">
                  <c:v>2005 г.</c:v>
                </c:pt>
                <c:pt idx="7">
                  <c:v>2006 г.</c:v>
                </c:pt>
                <c:pt idx="8">
                  <c:v>2007 г.</c:v>
                </c:pt>
                <c:pt idx="9">
                  <c:v>2008 г.</c:v>
                </c:pt>
                <c:pt idx="10">
                  <c:v>2009 г.</c:v>
                </c:pt>
                <c:pt idx="11">
                  <c:v>2010 г.</c:v>
                </c:pt>
                <c:pt idx="12">
                  <c:v>2011 г.</c:v>
                </c:pt>
                <c:pt idx="13">
                  <c:v>2012 г.</c:v>
                </c:pt>
                <c:pt idx="14">
                  <c:v>2013 г.</c:v>
                </c:pt>
                <c:pt idx="15">
                  <c:v>2014 г.</c:v>
                </c:pt>
                <c:pt idx="16">
                  <c:v>2015 г.</c:v>
                </c:pt>
                <c:pt idx="17">
                  <c:v>2016 г.</c:v>
                </c:pt>
                <c:pt idx="18">
                  <c:v>2017 г.</c:v>
                </c:pt>
                <c:pt idx="19">
                  <c:v>2018 г.</c:v>
                </c:pt>
                <c:pt idx="20">
                  <c:v>2019 г.</c:v>
                </c:pt>
              </c:strCache>
            </c:strRef>
          </c:cat>
          <c:val>
            <c:numRef>
              <c:f>'ур рег безработицы'!$B$3:$B$23</c:f>
              <c:numCache>
                <c:formatCode>0.00</c:formatCode>
                <c:ptCount val="21"/>
                <c:pt idx="0">
                  <c:v>1.62</c:v>
                </c:pt>
                <c:pt idx="1">
                  <c:v>1.04</c:v>
                </c:pt>
                <c:pt idx="2">
                  <c:v>0.98</c:v>
                </c:pt>
                <c:pt idx="3">
                  <c:v>1.22</c:v>
                </c:pt>
                <c:pt idx="4">
                  <c:v>1.3</c:v>
                </c:pt>
                <c:pt idx="5">
                  <c:v>1.48</c:v>
                </c:pt>
                <c:pt idx="6">
                  <c:v>1.56</c:v>
                </c:pt>
                <c:pt idx="7">
                  <c:v>1.36</c:v>
                </c:pt>
                <c:pt idx="8">
                  <c:v>1.25</c:v>
                </c:pt>
                <c:pt idx="9">
                  <c:v>1.3</c:v>
                </c:pt>
                <c:pt idx="10">
                  <c:v>2.83</c:v>
                </c:pt>
                <c:pt idx="11">
                  <c:v>1.86</c:v>
                </c:pt>
                <c:pt idx="12">
                  <c:v>1.4</c:v>
                </c:pt>
                <c:pt idx="13">
                  <c:v>1.1299999999999999</c:v>
                </c:pt>
                <c:pt idx="14">
                  <c:v>0.85</c:v>
                </c:pt>
                <c:pt idx="15">
                  <c:v>0.74</c:v>
                </c:pt>
                <c:pt idx="16">
                  <c:v>0.8</c:v>
                </c:pt>
                <c:pt idx="17">
                  <c:v>0.71</c:v>
                </c:pt>
                <c:pt idx="18">
                  <c:v>0.56999999999999995</c:v>
                </c:pt>
                <c:pt idx="19">
                  <c:v>0.5</c:v>
                </c:pt>
                <c:pt idx="20" formatCode="General">
                  <c:v>0.54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7BB-4A28-9362-073E7E2FB1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2147016"/>
        <c:axId val="542149640"/>
      </c:lineChart>
      <c:catAx>
        <c:axId val="542147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42149640"/>
        <c:crosses val="autoZero"/>
        <c:auto val="1"/>
        <c:lblAlgn val="ctr"/>
        <c:lblOffset val="100"/>
        <c:noMultiLvlLbl val="0"/>
      </c:catAx>
      <c:valAx>
        <c:axId val="542149640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542147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0555555555555555E-2"/>
          <c:y val="3.1563521587194228E-2"/>
          <c:w val="0.93888888888888888"/>
          <c:h val="0.7186353480063049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'Труд молод 2019'!$A$5</c:f>
              <c:strCache>
                <c:ptCount val="1"/>
                <c:pt idx="0">
                  <c:v>Молодежь в возрасте 18-29 лет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Обратились в поиске подходящей работы</c:v>
              </c:pt>
            </c:strLit>
          </c:cat>
          <c:val>
            <c:numRef>
              <c:f>'Труд молод 2019'!$K$5:$L$5</c:f>
              <c:numCache>
                <c:formatCode>General</c:formatCode>
                <c:ptCount val="2"/>
                <c:pt idx="0">
                  <c:v>9781</c:v>
                </c:pt>
                <c:pt idx="1">
                  <c:v>4526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F6-40E5-99A5-A185A6B29D27}"/>
            </c:ext>
          </c:extLst>
        </c:ser>
        <c:ser>
          <c:idx val="1"/>
          <c:order val="1"/>
          <c:tx>
            <c:strRef>
              <c:f>'Труд молод 2019'!$A$6</c:f>
              <c:strCache>
                <c:ptCount val="1"/>
                <c:pt idx="0">
                  <c:v>Граждане за исключением молодежи в возрасте 18-29 лет</c:v>
                </c:pt>
              </c:strCache>
            </c:strRef>
          </c:tx>
          <c:spPr>
            <a:solidFill>
              <a:srgbClr val="CFD5EA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Обратились в поиске подходящей работы</c:v>
              </c:pt>
            </c:strLit>
          </c:cat>
          <c:val>
            <c:numRef>
              <c:f>'Труд молод 2019'!$K$6:$L$6</c:f>
              <c:numCache>
                <c:formatCode>General</c:formatCode>
                <c:ptCount val="2"/>
                <c:pt idx="0" formatCode="#,##0">
                  <c:v>53376</c:v>
                </c:pt>
                <c:pt idx="1">
                  <c:v>32677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F6-40E5-99A5-A185A6B29D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554199400"/>
        <c:axId val="554199072"/>
        <c:axId val="0"/>
      </c:bar3DChart>
      <c:catAx>
        <c:axId val="5541994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54199072"/>
        <c:crosses val="autoZero"/>
        <c:auto val="1"/>
        <c:lblAlgn val="ctr"/>
        <c:lblOffset val="100"/>
        <c:noMultiLvlLbl val="0"/>
      </c:catAx>
      <c:valAx>
        <c:axId val="554199072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54199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3207507454954561E-3"/>
          <c:y val="0.89194813811504381"/>
          <c:w val="0.98783444660422515"/>
          <c:h val="0.108051861884956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7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66AECD-E6E9-4B1F-9637-4F079D27C2A9}" type="doc">
      <dgm:prSet loTypeId="urn:microsoft.com/office/officeart/2005/8/layout/vList3" loCatId="list" qsTypeId="urn:microsoft.com/office/officeart/2005/8/quickstyle/simple1" qsCatId="simple" csTypeId="urn:microsoft.com/office/officeart/2005/8/colors/accent1_1" csCatId="accent1" phldr="1"/>
      <dgm:spPr/>
    </dgm:pt>
    <dgm:pt modelId="{F68F52DB-B394-4636-8094-14DB0E9FDFB9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Symbol" panose="05050102010706020507" pitchFamily="18" charset="2"/>
            <a:buChar char=""/>
            <a:tabLst/>
            <a:defRPr/>
          </a:pPr>
          <a:r>
            <a:rPr lang="ru-RU" sz="1800" b="1" dirty="0">
              <a:solidFill>
                <a:srgbClr val="264478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Доведение </a:t>
          </a:r>
          <a:r>
            <a:rPr lang="ru-RU" sz="1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тарифа 1-го разряда </a:t>
          </a:r>
          <a:r>
            <a:rPr lang="ru-RU" sz="1800" b="1" dirty="0">
              <a:solidFill>
                <a:srgbClr val="264478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(оклада) отработавшим норму рабочего времени и выполнившим нормы труда (трудовые обязанности) до уровня не ниже величины </a:t>
          </a:r>
          <a:r>
            <a:rPr lang="ru-RU" sz="1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МРОТ</a:t>
          </a:r>
          <a:r>
            <a:rPr lang="ru-RU" sz="1800" b="1" dirty="0">
              <a:solidFill>
                <a:srgbClr val="264478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.</a:t>
          </a:r>
          <a:endParaRPr lang="ru-RU" sz="1800" dirty="0">
            <a:solidFill>
              <a:srgbClr val="264478"/>
            </a:solidFill>
          </a:endParaRPr>
        </a:p>
      </dgm:t>
    </dgm:pt>
    <dgm:pt modelId="{0B8B516D-0EBB-4414-AD6D-381D7560EE1E}" type="parTrans" cxnId="{523DD90C-6031-4403-B144-07853A2859E0}">
      <dgm:prSet/>
      <dgm:spPr/>
      <dgm:t>
        <a:bodyPr/>
        <a:lstStyle/>
        <a:p>
          <a:endParaRPr lang="ru-RU" sz="1800"/>
        </a:p>
      </dgm:t>
    </dgm:pt>
    <dgm:pt modelId="{845CBF88-7D88-4355-BEFA-0D1C76BDA78A}" type="sibTrans" cxnId="{523DD90C-6031-4403-B144-07853A2859E0}">
      <dgm:prSet/>
      <dgm:spPr/>
      <dgm:t>
        <a:bodyPr/>
        <a:lstStyle/>
        <a:p>
          <a:endParaRPr lang="ru-RU" sz="1800"/>
        </a:p>
      </dgm:t>
    </dgm:pt>
    <dgm:pt modelId="{80B1EE13-DD7B-44EC-BFB0-318A44ACB895}">
      <dgm:prSet phldrT="[Текст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Symbol" panose="05050102010706020507" pitchFamily="18" charset="2"/>
            <a:buNone/>
            <a:tabLst/>
            <a:defRPr/>
          </a:pPr>
          <a:r>
            <a:rPr lang="ru-RU" sz="1800" b="1" kern="1200" dirty="0">
              <a:solidFill>
                <a:srgbClr val="264478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Доведение размера </a:t>
          </a:r>
          <a:r>
            <a:rPr lang="ru-RU" sz="1800" b="1" kern="1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МЗП</a:t>
          </a:r>
          <a:r>
            <a:rPr lang="ru-RU" sz="1800" b="1" kern="1200" dirty="0">
              <a:solidFill>
                <a:srgbClr val="264478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во внебюджетном секторе экономики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Symbol" panose="05050102010706020507" pitchFamily="18" charset="2"/>
            <a:buNone/>
            <a:tabLst/>
            <a:defRPr/>
          </a:pPr>
          <a:r>
            <a:rPr lang="ru-RU" sz="1800" b="1" kern="1200" dirty="0">
              <a:solidFill>
                <a:srgbClr val="264478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до стоимостной величины </a:t>
          </a:r>
          <a:r>
            <a:rPr lang="ru-RU" sz="1800" b="1" kern="1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МПБ</a:t>
          </a:r>
          <a:r>
            <a:rPr lang="ru-RU" sz="1800" b="1" kern="1200" dirty="0">
              <a:solidFill>
                <a:srgbClr val="264478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на члена типовой семьи в РТ.</a:t>
          </a:r>
        </a:p>
      </dgm:t>
    </dgm:pt>
    <dgm:pt modelId="{9C940E0F-DB87-4B25-A5C4-B6DB616E09E8}" type="parTrans" cxnId="{FECB377D-D841-43A6-AF31-34D40DCDD1E5}">
      <dgm:prSet/>
      <dgm:spPr/>
      <dgm:t>
        <a:bodyPr/>
        <a:lstStyle/>
        <a:p>
          <a:endParaRPr lang="ru-RU" sz="1800"/>
        </a:p>
      </dgm:t>
    </dgm:pt>
    <dgm:pt modelId="{6BC767C4-361B-4B3E-8792-ADAE12363777}" type="sibTrans" cxnId="{FECB377D-D841-43A6-AF31-34D40DCDD1E5}">
      <dgm:prSet/>
      <dgm:spPr/>
      <dgm:t>
        <a:bodyPr/>
        <a:lstStyle/>
        <a:p>
          <a:endParaRPr lang="ru-RU" sz="1800"/>
        </a:p>
      </dgm:t>
    </dgm:pt>
    <dgm:pt modelId="{EC639864-2CA8-428F-929E-C572A13AAFA6}">
      <dgm:prSet phldrT="[Текст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Symbol" panose="05050102010706020507" pitchFamily="18" charset="2"/>
            <a:buNone/>
            <a:tabLst/>
            <a:defRPr/>
          </a:pPr>
          <a:r>
            <a:rPr lang="ru-RU" sz="1800" b="1" kern="1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Соблюдение сроков </a:t>
          </a:r>
          <a:r>
            <a:rPr lang="ru-RU" sz="1800" b="1" kern="1200" dirty="0">
              <a:solidFill>
                <a:srgbClr val="264478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выплаты заработной платы и ее </a:t>
          </a:r>
          <a:r>
            <a:rPr lang="ru-RU" sz="1800" b="1" kern="1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индексации</a:t>
          </a:r>
          <a:r>
            <a:rPr lang="ru-RU" sz="1800" b="1" kern="1200" dirty="0">
              <a:solidFill>
                <a:srgbClr val="264478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,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Symbol" panose="05050102010706020507" pitchFamily="18" charset="2"/>
            <a:buNone/>
            <a:tabLst/>
            <a:defRPr/>
          </a:pPr>
          <a:r>
            <a:rPr lang="ru-RU" sz="1800" b="1" kern="1200" dirty="0">
              <a:solidFill>
                <a:srgbClr val="264478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в том числе в бюджетной сфере. </a:t>
          </a:r>
        </a:p>
      </dgm:t>
    </dgm:pt>
    <dgm:pt modelId="{725ED783-B16C-4756-9446-9DE702B41349}" type="parTrans" cxnId="{083553C3-A2AF-47FA-BACC-EE9E4A368FBB}">
      <dgm:prSet/>
      <dgm:spPr/>
      <dgm:t>
        <a:bodyPr/>
        <a:lstStyle/>
        <a:p>
          <a:endParaRPr lang="ru-RU" sz="1800"/>
        </a:p>
      </dgm:t>
    </dgm:pt>
    <dgm:pt modelId="{76540588-99DC-40C3-8617-E61CD67E1323}" type="sibTrans" cxnId="{083553C3-A2AF-47FA-BACC-EE9E4A368FBB}">
      <dgm:prSet/>
      <dgm:spPr/>
      <dgm:t>
        <a:bodyPr/>
        <a:lstStyle/>
        <a:p>
          <a:endParaRPr lang="ru-RU" sz="1800"/>
        </a:p>
      </dgm:t>
    </dgm:pt>
    <dgm:pt modelId="{A2241ABF-4D33-4A77-9600-FACA64A88488}">
      <dgm:prSet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Symbol" panose="05050102010706020507" pitchFamily="18" charset="2"/>
            <a:buNone/>
            <a:tabLst/>
            <a:defRPr/>
          </a:pPr>
          <a:r>
            <a:rPr lang="ru-RU" sz="1800" b="1" kern="1200" dirty="0">
              <a:solidFill>
                <a:srgbClr val="264478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Доведение </a:t>
          </a:r>
          <a:r>
            <a:rPr lang="ru-RU" sz="1800" b="1" kern="1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доли тарифной части </a:t>
          </a:r>
          <a:r>
            <a:rPr lang="ru-RU" sz="1800" b="1" kern="1200" dirty="0">
              <a:solidFill>
                <a:srgbClr val="264478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оплаты труда в структуре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Symbol" panose="05050102010706020507" pitchFamily="18" charset="2"/>
            <a:buNone/>
            <a:tabLst/>
            <a:defRPr/>
          </a:pPr>
          <a:r>
            <a:rPr lang="ru-RU" sz="1800" b="1" kern="1200" dirty="0">
              <a:solidFill>
                <a:srgbClr val="264478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заработной платы работников внебюджетного сектора экономики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Symbol" panose="05050102010706020507" pitchFamily="18" charset="2"/>
            <a:buNone/>
            <a:tabLst/>
            <a:defRPr/>
          </a:pPr>
          <a:r>
            <a:rPr lang="ru-RU" sz="1800" b="1" kern="1200" dirty="0">
              <a:solidFill>
                <a:srgbClr val="264478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до уровня не ниже </a:t>
          </a:r>
          <a:r>
            <a:rPr lang="ru-RU" sz="1800" b="1" kern="1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60%</a:t>
          </a:r>
          <a:r>
            <a:rPr lang="ru-RU" sz="1800" b="1" kern="1200" dirty="0">
              <a:solidFill>
                <a:srgbClr val="264478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.</a:t>
          </a:r>
        </a:p>
      </dgm:t>
    </dgm:pt>
    <dgm:pt modelId="{2650E000-635B-49A8-9D83-7BB0CDC924EB}" type="parTrans" cxnId="{FE4E4774-6306-4885-9656-968464499481}">
      <dgm:prSet/>
      <dgm:spPr/>
      <dgm:t>
        <a:bodyPr/>
        <a:lstStyle/>
        <a:p>
          <a:endParaRPr lang="ru-RU" sz="1800"/>
        </a:p>
      </dgm:t>
    </dgm:pt>
    <dgm:pt modelId="{A42F905C-0CE4-464B-90B1-675D54EAAD28}" type="sibTrans" cxnId="{FE4E4774-6306-4885-9656-968464499481}">
      <dgm:prSet/>
      <dgm:spPr/>
      <dgm:t>
        <a:bodyPr/>
        <a:lstStyle/>
        <a:p>
          <a:endParaRPr lang="ru-RU" sz="1800"/>
        </a:p>
      </dgm:t>
    </dgm:pt>
    <dgm:pt modelId="{D62C2549-4283-4E50-9FF6-72AA7ADEE66A}" type="pres">
      <dgm:prSet presAssocID="{6966AECD-E6E9-4B1F-9637-4F079D27C2A9}" presName="linearFlow" presStyleCnt="0">
        <dgm:presLayoutVars>
          <dgm:dir/>
          <dgm:resizeHandles val="exact"/>
        </dgm:presLayoutVars>
      </dgm:prSet>
      <dgm:spPr/>
    </dgm:pt>
    <dgm:pt modelId="{9948773D-4D2F-4D37-8EA9-7B3B94C12775}" type="pres">
      <dgm:prSet presAssocID="{F68F52DB-B394-4636-8094-14DB0E9FDFB9}" presName="composite" presStyleCnt="0"/>
      <dgm:spPr/>
    </dgm:pt>
    <dgm:pt modelId="{FFCAF4BA-B5A1-46DF-A87D-2EC3496ECDB0}" type="pres">
      <dgm:prSet presAssocID="{F68F52DB-B394-4636-8094-14DB0E9FDFB9}" presName="imgShp" presStyleLbl="fgImgPlace1" presStyleIdx="0" presStyleCnt="4"/>
      <dgm:spPr/>
    </dgm:pt>
    <dgm:pt modelId="{36C3AC7F-F474-42A7-B788-B4411B81DB3C}" type="pres">
      <dgm:prSet presAssocID="{F68F52DB-B394-4636-8094-14DB0E9FDFB9}" presName="txShp" presStyleLbl="node1" presStyleIdx="0" presStyleCnt="4">
        <dgm:presLayoutVars>
          <dgm:bulletEnabled val="1"/>
        </dgm:presLayoutVars>
      </dgm:prSet>
      <dgm:spPr/>
    </dgm:pt>
    <dgm:pt modelId="{1DC4A280-B163-49B3-A505-BAC9EB257C13}" type="pres">
      <dgm:prSet presAssocID="{845CBF88-7D88-4355-BEFA-0D1C76BDA78A}" presName="spacing" presStyleCnt="0"/>
      <dgm:spPr/>
    </dgm:pt>
    <dgm:pt modelId="{D7360B57-5176-4B04-B751-1B289D14B18F}" type="pres">
      <dgm:prSet presAssocID="{80B1EE13-DD7B-44EC-BFB0-318A44ACB895}" presName="composite" presStyleCnt="0"/>
      <dgm:spPr/>
    </dgm:pt>
    <dgm:pt modelId="{794B4DE6-022D-49BD-B770-7E8190FC3773}" type="pres">
      <dgm:prSet presAssocID="{80B1EE13-DD7B-44EC-BFB0-318A44ACB895}" presName="imgShp" presStyleLbl="fgImgPlace1" presStyleIdx="1" presStyleCnt="4"/>
      <dgm:spPr/>
    </dgm:pt>
    <dgm:pt modelId="{ACE9F7D8-92D9-4848-9E8E-33FE86104683}" type="pres">
      <dgm:prSet presAssocID="{80B1EE13-DD7B-44EC-BFB0-318A44ACB895}" presName="txShp" presStyleLbl="node1" presStyleIdx="1" presStyleCnt="4">
        <dgm:presLayoutVars>
          <dgm:bulletEnabled val="1"/>
        </dgm:presLayoutVars>
      </dgm:prSet>
      <dgm:spPr/>
    </dgm:pt>
    <dgm:pt modelId="{6314BF56-DB2C-4683-8505-9A9986EBB4A1}" type="pres">
      <dgm:prSet presAssocID="{6BC767C4-361B-4B3E-8792-ADAE12363777}" presName="spacing" presStyleCnt="0"/>
      <dgm:spPr/>
    </dgm:pt>
    <dgm:pt modelId="{8A8CAA0D-56DA-442B-86BA-163C6136DF4C}" type="pres">
      <dgm:prSet presAssocID="{EC639864-2CA8-428F-929E-C572A13AAFA6}" presName="composite" presStyleCnt="0"/>
      <dgm:spPr/>
    </dgm:pt>
    <dgm:pt modelId="{0B5176CD-1FE7-4C84-A0C1-0E1393472860}" type="pres">
      <dgm:prSet presAssocID="{EC639864-2CA8-428F-929E-C572A13AAFA6}" presName="imgShp" presStyleLbl="fgImgPlace1" presStyleIdx="2" presStyleCnt="4"/>
      <dgm:spPr/>
    </dgm:pt>
    <dgm:pt modelId="{0B204E0A-B9D9-4C68-8A54-B2536F45BDDA}" type="pres">
      <dgm:prSet presAssocID="{EC639864-2CA8-428F-929E-C572A13AAFA6}" presName="txShp" presStyleLbl="node1" presStyleIdx="2" presStyleCnt="4">
        <dgm:presLayoutVars>
          <dgm:bulletEnabled val="1"/>
        </dgm:presLayoutVars>
      </dgm:prSet>
      <dgm:spPr/>
    </dgm:pt>
    <dgm:pt modelId="{DD886626-8507-499F-BE29-211CA01E0662}" type="pres">
      <dgm:prSet presAssocID="{76540588-99DC-40C3-8617-E61CD67E1323}" presName="spacing" presStyleCnt="0"/>
      <dgm:spPr/>
    </dgm:pt>
    <dgm:pt modelId="{DD2C8528-6DD7-447E-8FC7-68CD3ADEA3C1}" type="pres">
      <dgm:prSet presAssocID="{A2241ABF-4D33-4A77-9600-FACA64A88488}" presName="composite" presStyleCnt="0"/>
      <dgm:spPr/>
    </dgm:pt>
    <dgm:pt modelId="{9D1B1959-99C0-4ED4-AA78-3B2A1453801F}" type="pres">
      <dgm:prSet presAssocID="{A2241ABF-4D33-4A77-9600-FACA64A88488}" presName="imgShp" presStyleLbl="fgImgPlace1" presStyleIdx="3" presStyleCnt="4"/>
      <dgm:spPr/>
    </dgm:pt>
    <dgm:pt modelId="{CB1BD494-5757-4C26-87C1-49761BF30B22}" type="pres">
      <dgm:prSet presAssocID="{A2241ABF-4D33-4A77-9600-FACA64A88488}" presName="txShp" presStyleLbl="node1" presStyleIdx="3" presStyleCnt="4">
        <dgm:presLayoutVars>
          <dgm:bulletEnabled val="1"/>
        </dgm:presLayoutVars>
      </dgm:prSet>
      <dgm:spPr/>
    </dgm:pt>
  </dgm:ptLst>
  <dgm:cxnLst>
    <dgm:cxn modelId="{523DD90C-6031-4403-B144-07853A2859E0}" srcId="{6966AECD-E6E9-4B1F-9637-4F079D27C2A9}" destId="{F68F52DB-B394-4636-8094-14DB0E9FDFB9}" srcOrd="0" destOrd="0" parTransId="{0B8B516D-0EBB-4414-AD6D-381D7560EE1E}" sibTransId="{845CBF88-7D88-4355-BEFA-0D1C76BDA78A}"/>
    <dgm:cxn modelId="{417F7B5F-BBC5-4B62-98C2-B816E84B03B4}" type="presOf" srcId="{6966AECD-E6E9-4B1F-9637-4F079D27C2A9}" destId="{D62C2549-4283-4E50-9FF6-72AA7ADEE66A}" srcOrd="0" destOrd="0" presId="urn:microsoft.com/office/officeart/2005/8/layout/vList3"/>
    <dgm:cxn modelId="{FE4E4774-6306-4885-9656-968464499481}" srcId="{6966AECD-E6E9-4B1F-9637-4F079D27C2A9}" destId="{A2241ABF-4D33-4A77-9600-FACA64A88488}" srcOrd="3" destOrd="0" parTransId="{2650E000-635B-49A8-9D83-7BB0CDC924EB}" sibTransId="{A42F905C-0CE4-464B-90B1-675D54EAAD28}"/>
    <dgm:cxn modelId="{FECB377D-D841-43A6-AF31-34D40DCDD1E5}" srcId="{6966AECD-E6E9-4B1F-9637-4F079D27C2A9}" destId="{80B1EE13-DD7B-44EC-BFB0-318A44ACB895}" srcOrd="1" destOrd="0" parTransId="{9C940E0F-DB87-4B25-A5C4-B6DB616E09E8}" sibTransId="{6BC767C4-361B-4B3E-8792-ADAE12363777}"/>
    <dgm:cxn modelId="{B64C5780-E762-4F34-95D3-A029F866AC26}" type="presOf" srcId="{F68F52DB-B394-4636-8094-14DB0E9FDFB9}" destId="{36C3AC7F-F474-42A7-B788-B4411B81DB3C}" srcOrd="0" destOrd="0" presId="urn:microsoft.com/office/officeart/2005/8/layout/vList3"/>
    <dgm:cxn modelId="{0F117B85-FCF3-4C79-907E-68680CC27B66}" type="presOf" srcId="{80B1EE13-DD7B-44EC-BFB0-318A44ACB895}" destId="{ACE9F7D8-92D9-4848-9E8E-33FE86104683}" srcOrd="0" destOrd="0" presId="urn:microsoft.com/office/officeart/2005/8/layout/vList3"/>
    <dgm:cxn modelId="{6F9FAFAA-1E6F-4397-93D4-96FB40F7E593}" type="presOf" srcId="{A2241ABF-4D33-4A77-9600-FACA64A88488}" destId="{CB1BD494-5757-4C26-87C1-49761BF30B22}" srcOrd="0" destOrd="0" presId="urn:microsoft.com/office/officeart/2005/8/layout/vList3"/>
    <dgm:cxn modelId="{083553C3-A2AF-47FA-BACC-EE9E4A368FBB}" srcId="{6966AECD-E6E9-4B1F-9637-4F079D27C2A9}" destId="{EC639864-2CA8-428F-929E-C572A13AAFA6}" srcOrd="2" destOrd="0" parTransId="{725ED783-B16C-4756-9446-9DE702B41349}" sibTransId="{76540588-99DC-40C3-8617-E61CD67E1323}"/>
    <dgm:cxn modelId="{A6F5DCC4-44C3-4588-83EA-82BBD2A8705C}" type="presOf" srcId="{EC639864-2CA8-428F-929E-C572A13AAFA6}" destId="{0B204E0A-B9D9-4C68-8A54-B2536F45BDDA}" srcOrd="0" destOrd="0" presId="urn:microsoft.com/office/officeart/2005/8/layout/vList3"/>
    <dgm:cxn modelId="{87865BA3-600F-44A9-A212-706D31C786E2}" type="presParOf" srcId="{D62C2549-4283-4E50-9FF6-72AA7ADEE66A}" destId="{9948773D-4D2F-4D37-8EA9-7B3B94C12775}" srcOrd="0" destOrd="0" presId="urn:microsoft.com/office/officeart/2005/8/layout/vList3"/>
    <dgm:cxn modelId="{698DC218-5271-46CA-80F9-A194A9C7E125}" type="presParOf" srcId="{9948773D-4D2F-4D37-8EA9-7B3B94C12775}" destId="{FFCAF4BA-B5A1-46DF-A87D-2EC3496ECDB0}" srcOrd="0" destOrd="0" presId="urn:microsoft.com/office/officeart/2005/8/layout/vList3"/>
    <dgm:cxn modelId="{E7A0103B-140A-4B0B-A619-978255940B97}" type="presParOf" srcId="{9948773D-4D2F-4D37-8EA9-7B3B94C12775}" destId="{36C3AC7F-F474-42A7-B788-B4411B81DB3C}" srcOrd="1" destOrd="0" presId="urn:microsoft.com/office/officeart/2005/8/layout/vList3"/>
    <dgm:cxn modelId="{941F4B6E-1C2A-4EA4-8A42-35A22B67D08A}" type="presParOf" srcId="{D62C2549-4283-4E50-9FF6-72AA7ADEE66A}" destId="{1DC4A280-B163-49B3-A505-BAC9EB257C13}" srcOrd="1" destOrd="0" presId="urn:microsoft.com/office/officeart/2005/8/layout/vList3"/>
    <dgm:cxn modelId="{C1C777CF-C9F0-4EE6-A676-FB1AA0A4E4B8}" type="presParOf" srcId="{D62C2549-4283-4E50-9FF6-72AA7ADEE66A}" destId="{D7360B57-5176-4B04-B751-1B289D14B18F}" srcOrd="2" destOrd="0" presId="urn:microsoft.com/office/officeart/2005/8/layout/vList3"/>
    <dgm:cxn modelId="{5CB2CA60-4BED-4C8D-BA23-3D74E36A3D95}" type="presParOf" srcId="{D7360B57-5176-4B04-B751-1B289D14B18F}" destId="{794B4DE6-022D-49BD-B770-7E8190FC3773}" srcOrd="0" destOrd="0" presId="urn:microsoft.com/office/officeart/2005/8/layout/vList3"/>
    <dgm:cxn modelId="{BCA95658-1ADC-4D17-81D1-0DF18582308D}" type="presParOf" srcId="{D7360B57-5176-4B04-B751-1B289D14B18F}" destId="{ACE9F7D8-92D9-4848-9E8E-33FE86104683}" srcOrd="1" destOrd="0" presId="urn:microsoft.com/office/officeart/2005/8/layout/vList3"/>
    <dgm:cxn modelId="{16B7BCFC-DBE4-40B6-970B-63A8E0CAB4D3}" type="presParOf" srcId="{D62C2549-4283-4E50-9FF6-72AA7ADEE66A}" destId="{6314BF56-DB2C-4683-8505-9A9986EBB4A1}" srcOrd="3" destOrd="0" presId="urn:microsoft.com/office/officeart/2005/8/layout/vList3"/>
    <dgm:cxn modelId="{8B700350-54D3-47A0-A04F-731DC747ADA2}" type="presParOf" srcId="{D62C2549-4283-4E50-9FF6-72AA7ADEE66A}" destId="{8A8CAA0D-56DA-442B-86BA-163C6136DF4C}" srcOrd="4" destOrd="0" presId="urn:microsoft.com/office/officeart/2005/8/layout/vList3"/>
    <dgm:cxn modelId="{878F94CB-259D-41CA-B953-1277BB97BB1E}" type="presParOf" srcId="{8A8CAA0D-56DA-442B-86BA-163C6136DF4C}" destId="{0B5176CD-1FE7-4C84-A0C1-0E1393472860}" srcOrd="0" destOrd="0" presId="urn:microsoft.com/office/officeart/2005/8/layout/vList3"/>
    <dgm:cxn modelId="{107C3259-D12D-44C4-ADCF-B05720C5A324}" type="presParOf" srcId="{8A8CAA0D-56DA-442B-86BA-163C6136DF4C}" destId="{0B204E0A-B9D9-4C68-8A54-B2536F45BDDA}" srcOrd="1" destOrd="0" presId="urn:microsoft.com/office/officeart/2005/8/layout/vList3"/>
    <dgm:cxn modelId="{DE660EB5-3CB0-49EA-88DE-6564509E5F81}" type="presParOf" srcId="{D62C2549-4283-4E50-9FF6-72AA7ADEE66A}" destId="{DD886626-8507-499F-BE29-211CA01E0662}" srcOrd="5" destOrd="0" presId="urn:microsoft.com/office/officeart/2005/8/layout/vList3"/>
    <dgm:cxn modelId="{77751328-B11E-4438-904D-B8A0F5A76531}" type="presParOf" srcId="{D62C2549-4283-4E50-9FF6-72AA7ADEE66A}" destId="{DD2C8528-6DD7-447E-8FC7-68CD3ADEA3C1}" srcOrd="6" destOrd="0" presId="urn:microsoft.com/office/officeart/2005/8/layout/vList3"/>
    <dgm:cxn modelId="{68F6BAC8-1CF4-45C4-8F9D-0889C0BF545A}" type="presParOf" srcId="{DD2C8528-6DD7-447E-8FC7-68CD3ADEA3C1}" destId="{9D1B1959-99C0-4ED4-AA78-3B2A1453801F}" srcOrd="0" destOrd="0" presId="urn:microsoft.com/office/officeart/2005/8/layout/vList3"/>
    <dgm:cxn modelId="{DD26A088-1A79-43A3-A684-2AE2CC0B33E3}" type="presParOf" srcId="{DD2C8528-6DD7-447E-8FC7-68CD3ADEA3C1}" destId="{CB1BD494-5757-4C26-87C1-49761BF30B2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5C8CC6-D929-4F97-9D4C-B3EC661DF08D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FF88BE3-5A91-4A9B-8CBB-50EAD0D0B9D3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rgbClr val="C0C9E4">
            <a:alpha val="50000"/>
          </a:srgbClr>
        </a:solidFill>
        <a:ln>
          <a:solidFill>
            <a:srgbClr val="A5A5A5"/>
          </a:solidFill>
        </a:ln>
      </dgm:spPr>
      <dgm:t>
        <a:bodyPr/>
        <a:lstStyle/>
        <a:p>
          <a:pPr>
            <a:lnSpc>
              <a:spcPct val="112000"/>
            </a:lnSpc>
            <a:spcAft>
              <a:spcPts val="0"/>
            </a:spcAft>
          </a:pPr>
          <a:r>
            <a:rPr lang="ru-RU" sz="2000" b="1" dirty="0">
              <a:solidFill>
                <a:schemeClr val="tx1"/>
              </a:solidFill>
              <a:latin typeface="Cambria" pitchFamily="18" charset="0"/>
            </a:rPr>
            <a:t>Правозащитную работу </a:t>
          </a:r>
        </a:p>
        <a:p>
          <a:pPr>
            <a:lnSpc>
              <a:spcPct val="112000"/>
            </a:lnSpc>
            <a:spcAft>
              <a:spcPts val="0"/>
            </a:spcAft>
          </a:pPr>
          <a:r>
            <a:rPr lang="ru-RU" sz="2000" b="1" dirty="0">
              <a:solidFill>
                <a:schemeClr val="tx1"/>
              </a:solidFill>
              <a:latin typeface="Cambria" pitchFamily="18" charset="0"/>
            </a:rPr>
            <a:t>обеспечивают</a:t>
          </a:r>
          <a:endParaRPr lang="ru-RU" sz="2000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98F9939E-EB2C-4931-85B9-07D0DEFD2717}" type="parTrans" cxnId="{C38F3708-6BEB-4D9E-B8D5-5D4FCAF138DF}">
      <dgm:prSet/>
      <dgm:spPr/>
      <dgm:t>
        <a:bodyPr/>
        <a:lstStyle/>
        <a:p>
          <a:endParaRPr lang="ru-RU"/>
        </a:p>
      </dgm:t>
    </dgm:pt>
    <dgm:pt modelId="{D204F3CD-CACE-492D-9D5C-AADE0F2204D0}" type="sibTrans" cxnId="{C38F3708-6BEB-4D9E-B8D5-5D4FCAF138DF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FF76684C-9A9A-444F-B605-114BF0BB96C2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rgbClr val="C0C9E4">
            <a:alpha val="50000"/>
          </a:srgbClr>
        </a:solidFill>
        <a:ln>
          <a:solidFill>
            <a:srgbClr val="A5A5A5"/>
          </a:solidFill>
        </a:ln>
      </dgm:spPr>
      <dgm:t>
        <a:bodyPr/>
        <a:lstStyle/>
        <a:p>
          <a:pPr marL="536575" indent="0">
            <a:lnSpc>
              <a:spcPct val="100000"/>
            </a:lnSpc>
            <a:spcAft>
              <a:spcPts val="0"/>
            </a:spcAft>
          </a:pPr>
          <a:r>
            <a:rPr lang="ru-RU" sz="2000" b="1" dirty="0">
              <a:solidFill>
                <a:srgbClr val="002060"/>
              </a:solidFill>
              <a:latin typeface="Cambria" pitchFamily="18" charset="0"/>
            </a:rPr>
            <a:t>внештатных правовых инспекторов труда и иных профсоюзных юристов</a:t>
          </a:r>
          <a:endParaRPr lang="ru-RU" sz="2000" dirty="0">
            <a:latin typeface="Cambria" panose="02040503050406030204" pitchFamily="18" charset="0"/>
          </a:endParaRPr>
        </a:p>
      </dgm:t>
    </dgm:pt>
    <dgm:pt modelId="{6CA05330-2224-4D76-A1E0-C5280B2EB310}" type="parTrans" cxnId="{97410EC7-979E-448E-ABEA-5A7646CF81E1}">
      <dgm:prSet/>
      <dgm:spPr/>
      <dgm:t>
        <a:bodyPr/>
        <a:lstStyle/>
        <a:p>
          <a:endParaRPr lang="ru-RU"/>
        </a:p>
      </dgm:t>
    </dgm:pt>
    <dgm:pt modelId="{76992490-AA57-4A37-ADA5-368DCB2F9103}" type="sibTrans" cxnId="{97410EC7-979E-448E-ABEA-5A7646CF81E1}">
      <dgm:prSet/>
      <dgm:spPr>
        <a:solidFill>
          <a:schemeClr val="bg1"/>
        </a:solidFill>
      </dgm:spPr>
      <dgm:t>
        <a:bodyPr/>
        <a:lstStyle/>
        <a:p>
          <a:endParaRPr lang="ru-RU"/>
        </a:p>
      </dgm:t>
    </dgm:pt>
    <dgm:pt modelId="{4C431A89-9622-4D1A-9A7B-FC690790C1C0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rgbClr val="C0C9E4">
            <a:alpha val="50000"/>
          </a:srgbClr>
        </a:solidFill>
        <a:ln>
          <a:solidFill>
            <a:srgbClr val="A5A5A5"/>
          </a:solidFill>
        </a:ln>
      </dgm:spPr>
      <dgm:t>
        <a:bodyPr/>
        <a:lstStyle/>
        <a:p>
          <a:pPr marL="536575" indent="0">
            <a:lnSpc>
              <a:spcPct val="100000"/>
            </a:lnSpc>
            <a:spcAft>
              <a:spcPts val="0"/>
            </a:spcAft>
          </a:pPr>
          <a:r>
            <a:rPr lang="ru-RU" sz="2000" b="1" dirty="0">
              <a:solidFill>
                <a:srgbClr val="002060"/>
              </a:solidFill>
              <a:latin typeface="Cambria" pitchFamily="18" charset="0"/>
            </a:rPr>
            <a:t>штатных </a:t>
          </a:r>
        </a:p>
        <a:p>
          <a:pPr marL="536575" indent="0">
            <a:lnSpc>
              <a:spcPct val="100000"/>
            </a:lnSpc>
            <a:spcAft>
              <a:spcPts val="0"/>
            </a:spcAft>
          </a:pPr>
          <a:r>
            <a:rPr lang="ru-RU" sz="2000" b="1" dirty="0">
              <a:solidFill>
                <a:srgbClr val="002060"/>
              </a:solidFill>
              <a:latin typeface="Cambria" pitchFamily="18" charset="0"/>
            </a:rPr>
            <a:t>правовых</a:t>
          </a:r>
        </a:p>
        <a:p>
          <a:pPr marL="536575" indent="0">
            <a:lnSpc>
              <a:spcPct val="100000"/>
            </a:lnSpc>
            <a:spcAft>
              <a:spcPts val="0"/>
            </a:spcAft>
          </a:pPr>
          <a:r>
            <a:rPr lang="ru-RU" sz="2000" b="1" dirty="0">
              <a:solidFill>
                <a:srgbClr val="002060"/>
              </a:solidFill>
              <a:latin typeface="Cambria" pitchFamily="18" charset="0"/>
            </a:rPr>
            <a:t> инспекторов</a:t>
          </a:r>
        </a:p>
        <a:p>
          <a:pPr marL="536575" indent="0">
            <a:lnSpc>
              <a:spcPct val="100000"/>
            </a:lnSpc>
            <a:spcAft>
              <a:spcPts val="0"/>
            </a:spcAft>
          </a:pPr>
          <a:r>
            <a:rPr lang="ru-RU" sz="2000" b="1" dirty="0">
              <a:solidFill>
                <a:srgbClr val="002060"/>
              </a:solidFill>
              <a:latin typeface="Cambria" pitchFamily="18" charset="0"/>
            </a:rPr>
            <a:t> труда</a:t>
          </a:r>
          <a:endParaRPr lang="ru-RU" sz="2000" dirty="0">
            <a:latin typeface="Cambria" panose="02040503050406030204" pitchFamily="18" charset="0"/>
          </a:endParaRPr>
        </a:p>
      </dgm:t>
    </dgm:pt>
    <dgm:pt modelId="{5932B309-27E1-4CA2-B1AA-F5EB80C60382}" type="parTrans" cxnId="{CCD3D5EB-76AD-471B-80DB-7830FC8F27E7}">
      <dgm:prSet/>
      <dgm:spPr/>
      <dgm:t>
        <a:bodyPr/>
        <a:lstStyle/>
        <a:p>
          <a:endParaRPr lang="ru-RU"/>
        </a:p>
      </dgm:t>
    </dgm:pt>
    <dgm:pt modelId="{A2BB9C5B-6854-4356-B771-DBF6F0F0162A}" type="sibTrans" cxnId="{CCD3D5EB-76AD-471B-80DB-7830FC8F27E7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3F1DEA0A-BD11-4367-87C2-8DE2342742A7}" type="pres">
      <dgm:prSet presAssocID="{BB5C8CC6-D929-4F97-9D4C-B3EC661DF08D}" presName="Name0" presStyleCnt="0">
        <dgm:presLayoutVars>
          <dgm:dir/>
          <dgm:resizeHandles val="exact"/>
        </dgm:presLayoutVars>
      </dgm:prSet>
      <dgm:spPr/>
    </dgm:pt>
    <dgm:pt modelId="{F5D6E1F6-529A-4D75-A270-917994B26CA2}" type="pres">
      <dgm:prSet presAssocID="{0FF88BE3-5A91-4A9B-8CBB-50EAD0D0B9D3}" presName="node" presStyleLbl="node1" presStyleIdx="0" presStyleCnt="3" custScaleX="142436" custScaleY="85462" custRadScaleRad="90154" custRadScaleInc="3071">
        <dgm:presLayoutVars>
          <dgm:bulletEnabled val="1"/>
        </dgm:presLayoutVars>
      </dgm:prSet>
      <dgm:spPr/>
    </dgm:pt>
    <dgm:pt modelId="{8ECD0BBC-6EBE-4D3C-8B2F-517F07811777}" type="pres">
      <dgm:prSet presAssocID="{D204F3CD-CACE-492D-9D5C-AADE0F2204D0}" presName="sibTrans" presStyleLbl="sibTrans2D1" presStyleIdx="0" presStyleCnt="3" custAng="174903" custScaleX="173010" custScaleY="56974" custLinFactX="44941" custLinFactNeighborX="100000" custLinFactNeighborY="-621"/>
      <dgm:spPr>
        <a:prstGeom prst="rightArrow">
          <a:avLst/>
        </a:prstGeom>
      </dgm:spPr>
    </dgm:pt>
    <dgm:pt modelId="{6831C74C-B5B8-48AC-8868-E2DB4BD50807}" type="pres">
      <dgm:prSet presAssocID="{D204F3CD-CACE-492D-9D5C-AADE0F2204D0}" presName="connectorText" presStyleLbl="sibTrans2D1" presStyleIdx="0" presStyleCnt="3"/>
      <dgm:spPr/>
    </dgm:pt>
    <dgm:pt modelId="{ADA51BD3-BDF3-418E-8D27-7A74FE48A516}" type="pres">
      <dgm:prSet presAssocID="{FF76684C-9A9A-444F-B605-114BF0BB96C2}" presName="node" presStyleLbl="node1" presStyleIdx="1" presStyleCnt="3" custScaleX="135314" custScaleY="142442" custRadScaleRad="92910" custRadScaleInc="-17053">
        <dgm:presLayoutVars>
          <dgm:bulletEnabled val="1"/>
        </dgm:presLayoutVars>
      </dgm:prSet>
      <dgm:spPr/>
    </dgm:pt>
    <dgm:pt modelId="{78FFEF9B-0D2E-4602-95D7-6B1FE29FA3E0}" type="pres">
      <dgm:prSet presAssocID="{76992490-AA57-4A37-ADA5-368DCB2F9103}" presName="sibTrans" presStyleLbl="sibTrans2D1" presStyleIdx="1" presStyleCnt="3"/>
      <dgm:spPr/>
    </dgm:pt>
    <dgm:pt modelId="{60E90E4C-84AF-434A-B68E-7550DC749600}" type="pres">
      <dgm:prSet presAssocID="{76992490-AA57-4A37-ADA5-368DCB2F9103}" presName="connectorText" presStyleLbl="sibTrans2D1" presStyleIdx="1" presStyleCnt="3"/>
      <dgm:spPr/>
    </dgm:pt>
    <dgm:pt modelId="{91DEB4CC-8581-4B63-B37D-25A0295ECA3B}" type="pres">
      <dgm:prSet presAssocID="{4C431A89-9622-4D1A-9A7B-FC690790C1C0}" presName="node" presStyleLbl="node1" presStyleIdx="2" presStyleCnt="3" custScaleX="123919" custScaleY="142436" custRadScaleRad="92404" custRadScaleInc="15983">
        <dgm:presLayoutVars>
          <dgm:bulletEnabled val="1"/>
        </dgm:presLayoutVars>
      </dgm:prSet>
      <dgm:spPr/>
    </dgm:pt>
    <dgm:pt modelId="{828EDD1A-C503-47AE-8649-875CF816BA14}" type="pres">
      <dgm:prSet presAssocID="{A2BB9C5B-6854-4356-B771-DBF6F0F0162A}" presName="sibTrans" presStyleLbl="sibTrans2D1" presStyleIdx="2" presStyleCnt="3" custAng="10625967" custScaleX="173010" custScaleY="56974" custLinFactX="-35959" custLinFactNeighborX="-100000" custLinFactNeighborY="-2470"/>
      <dgm:spPr>
        <a:prstGeom prst="rightArrow">
          <a:avLst/>
        </a:prstGeom>
      </dgm:spPr>
    </dgm:pt>
    <dgm:pt modelId="{BE90A019-F2FB-4617-85B9-B78F1587C880}" type="pres">
      <dgm:prSet presAssocID="{A2BB9C5B-6854-4356-B771-DBF6F0F0162A}" presName="connectorText" presStyleLbl="sibTrans2D1" presStyleIdx="2" presStyleCnt="3"/>
      <dgm:spPr/>
    </dgm:pt>
  </dgm:ptLst>
  <dgm:cxnLst>
    <dgm:cxn modelId="{B30ECB01-844D-42FD-9BCF-6AAF8872A178}" type="presOf" srcId="{0FF88BE3-5A91-4A9B-8CBB-50EAD0D0B9D3}" destId="{F5D6E1F6-529A-4D75-A270-917994B26CA2}" srcOrd="0" destOrd="0" presId="urn:microsoft.com/office/officeart/2005/8/layout/cycle7"/>
    <dgm:cxn modelId="{C38F3708-6BEB-4D9E-B8D5-5D4FCAF138DF}" srcId="{BB5C8CC6-D929-4F97-9D4C-B3EC661DF08D}" destId="{0FF88BE3-5A91-4A9B-8CBB-50EAD0D0B9D3}" srcOrd="0" destOrd="0" parTransId="{98F9939E-EB2C-4931-85B9-07D0DEFD2717}" sibTransId="{D204F3CD-CACE-492D-9D5C-AADE0F2204D0}"/>
    <dgm:cxn modelId="{32837F13-3E2C-42B6-84D0-F1C2BC5EA151}" type="presOf" srcId="{76992490-AA57-4A37-ADA5-368DCB2F9103}" destId="{60E90E4C-84AF-434A-B68E-7550DC749600}" srcOrd="1" destOrd="0" presId="urn:microsoft.com/office/officeart/2005/8/layout/cycle7"/>
    <dgm:cxn modelId="{E1779E24-EF70-4A1C-A128-9CFAEEECECB9}" type="presOf" srcId="{D204F3CD-CACE-492D-9D5C-AADE0F2204D0}" destId="{8ECD0BBC-6EBE-4D3C-8B2F-517F07811777}" srcOrd="0" destOrd="0" presId="urn:microsoft.com/office/officeart/2005/8/layout/cycle7"/>
    <dgm:cxn modelId="{2026A926-1DAE-4193-9A59-FE8F1187CFCA}" type="presOf" srcId="{FF76684C-9A9A-444F-B605-114BF0BB96C2}" destId="{ADA51BD3-BDF3-418E-8D27-7A74FE48A516}" srcOrd="0" destOrd="0" presId="urn:microsoft.com/office/officeart/2005/8/layout/cycle7"/>
    <dgm:cxn modelId="{797D0B3C-6456-463B-8BFE-C09396A4F54C}" type="presOf" srcId="{A2BB9C5B-6854-4356-B771-DBF6F0F0162A}" destId="{828EDD1A-C503-47AE-8649-875CF816BA14}" srcOrd="0" destOrd="0" presId="urn:microsoft.com/office/officeart/2005/8/layout/cycle7"/>
    <dgm:cxn modelId="{FB59C35F-BA41-45EE-AA2D-00CC5BBB3BC6}" type="presOf" srcId="{BB5C8CC6-D929-4F97-9D4C-B3EC661DF08D}" destId="{3F1DEA0A-BD11-4367-87C2-8DE2342742A7}" srcOrd="0" destOrd="0" presId="urn:microsoft.com/office/officeart/2005/8/layout/cycle7"/>
    <dgm:cxn modelId="{BC4D607F-BDE8-4503-A0D5-7C7EF5A56944}" type="presOf" srcId="{A2BB9C5B-6854-4356-B771-DBF6F0F0162A}" destId="{BE90A019-F2FB-4617-85B9-B78F1587C880}" srcOrd="1" destOrd="0" presId="urn:microsoft.com/office/officeart/2005/8/layout/cycle7"/>
    <dgm:cxn modelId="{DAB22595-4037-4322-9A9B-19368C56C310}" type="presOf" srcId="{D204F3CD-CACE-492D-9D5C-AADE0F2204D0}" destId="{6831C74C-B5B8-48AC-8868-E2DB4BD50807}" srcOrd="1" destOrd="0" presId="urn:microsoft.com/office/officeart/2005/8/layout/cycle7"/>
    <dgm:cxn modelId="{3CE08A9E-8C24-4314-B3CC-0C79B64EE2C9}" type="presOf" srcId="{4C431A89-9622-4D1A-9A7B-FC690790C1C0}" destId="{91DEB4CC-8581-4B63-B37D-25A0295ECA3B}" srcOrd="0" destOrd="0" presId="urn:microsoft.com/office/officeart/2005/8/layout/cycle7"/>
    <dgm:cxn modelId="{4C34D3B1-B4BA-45CF-A5C5-D9E31B924C45}" type="presOf" srcId="{76992490-AA57-4A37-ADA5-368DCB2F9103}" destId="{78FFEF9B-0D2E-4602-95D7-6B1FE29FA3E0}" srcOrd="0" destOrd="0" presId="urn:microsoft.com/office/officeart/2005/8/layout/cycle7"/>
    <dgm:cxn modelId="{97410EC7-979E-448E-ABEA-5A7646CF81E1}" srcId="{BB5C8CC6-D929-4F97-9D4C-B3EC661DF08D}" destId="{FF76684C-9A9A-444F-B605-114BF0BB96C2}" srcOrd="1" destOrd="0" parTransId="{6CA05330-2224-4D76-A1E0-C5280B2EB310}" sibTransId="{76992490-AA57-4A37-ADA5-368DCB2F9103}"/>
    <dgm:cxn modelId="{CCD3D5EB-76AD-471B-80DB-7830FC8F27E7}" srcId="{BB5C8CC6-D929-4F97-9D4C-B3EC661DF08D}" destId="{4C431A89-9622-4D1A-9A7B-FC690790C1C0}" srcOrd="2" destOrd="0" parTransId="{5932B309-27E1-4CA2-B1AA-F5EB80C60382}" sibTransId="{A2BB9C5B-6854-4356-B771-DBF6F0F0162A}"/>
    <dgm:cxn modelId="{8363DD43-6B21-4BA8-BAC2-DDFDEED12219}" type="presParOf" srcId="{3F1DEA0A-BD11-4367-87C2-8DE2342742A7}" destId="{F5D6E1F6-529A-4D75-A270-917994B26CA2}" srcOrd="0" destOrd="0" presId="urn:microsoft.com/office/officeart/2005/8/layout/cycle7"/>
    <dgm:cxn modelId="{BF16EBE2-9520-4D24-BC67-CD789F2BCADF}" type="presParOf" srcId="{3F1DEA0A-BD11-4367-87C2-8DE2342742A7}" destId="{8ECD0BBC-6EBE-4D3C-8B2F-517F07811777}" srcOrd="1" destOrd="0" presId="urn:microsoft.com/office/officeart/2005/8/layout/cycle7"/>
    <dgm:cxn modelId="{CC619882-C254-4FA7-BE82-AB444296C079}" type="presParOf" srcId="{8ECD0BBC-6EBE-4D3C-8B2F-517F07811777}" destId="{6831C74C-B5B8-48AC-8868-E2DB4BD50807}" srcOrd="0" destOrd="0" presId="urn:microsoft.com/office/officeart/2005/8/layout/cycle7"/>
    <dgm:cxn modelId="{656BFEF2-3C6F-4980-A5B1-2364CDFF2AE1}" type="presParOf" srcId="{3F1DEA0A-BD11-4367-87C2-8DE2342742A7}" destId="{ADA51BD3-BDF3-418E-8D27-7A74FE48A516}" srcOrd="2" destOrd="0" presId="urn:microsoft.com/office/officeart/2005/8/layout/cycle7"/>
    <dgm:cxn modelId="{8D467D58-8F95-4222-9919-D48C1B9EDEDB}" type="presParOf" srcId="{3F1DEA0A-BD11-4367-87C2-8DE2342742A7}" destId="{78FFEF9B-0D2E-4602-95D7-6B1FE29FA3E0}" srcOrd="3" destOrd="0" presId="urn:microsoft.com/office/officeart/2005/8/layout/cycle7"/>
    <dgm:cxn modelId="{AD796700-5176-49FF-9EE8-4C5485A99025}" type="presParOf" srcId="{78FFEF9B-0D2E-4602-95D7-6B1FE29FA3E0}" destId="{60E90E4C-84AF-434A-B68E-7550DC749600}" srcOrd="0" destOrd="0" presId="urn:microsoft.com/office/officeart/2005/8/layout/cycle7"/>
    <dgm:cxn modelId="{145C4952-CD8F-475F-9D0A-02C6DE2A8D48}" type="presParOf" srcId="{3F1DEA0A-BD11-4367-87C2-8DE2342742A7}" destId="{91DEB4CC-8581-4B63-B37D-25A0295ECA3B}" srcOrd="4" destOrd="0" presId="urn:microsoft.com/office/officeart/2005/8/layout/cycle7"/>
    <dgm:cxn modelId="{2ADDB0D7-DA96-4FF6-9755-A0ACA6C67183}" type="presParOf" srcId="{3F1DEA0A-BD11-4367-87C2-8DE2342742A7}" destId="{828EDD1A-C503-47AE-8649-875CF816BA14}" srcOrd="5" destOrd="0" presId="urn:microsoft.com/office/officeart/2005/8/layout/cycle7"/>
    <dgm:cxn modelId="{D2FB2319-AAB7-490D-99F5-1E9D023A6D1B}" type="presParOf" srcId="{828EDD1A-C503-47AE-8649-875CF816BA14}" destId="{BE90A019-F2FB-4617-85B9-B78F1587C880}" srcOrd="0" destOrd="0" presId="urn:microsoft.com/office/officeart/2005/8/layout/cycle7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7390E60-5709-4AF4-8C03-FB343E3D27DD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07A2A0-FD02-47EA-B4DB-5651BBF6576D}">
      <dgm:prSet phldrT="[Текст]" custT="1"/>
      <dgm:spPr/>
      <dgm:t>
        <a:bodyPr/>
        <a:lstStyle/>
        <a:p>
          <a:pPr>
            <a:spcAft>
              <a:spcPct val="35000"/>
            </a:spcAft>
          </a:pPr>
          <a:r>
            <a:rPr lang="ru-RU" sz="1800" b="1" dirty="0"/>
            <a:t>- на личном приеме,</a:t>
          </a:r>
        </a:p>
        <a:p>
          <a:pPr>
            <a:spcAft>
              <a:spcPts val="0"/>
            </a:spcAft>
          </a:pPr>
          <a:r>
            <a:rPr lang="ru-RU" sz="1800" b="1" dirty="0"/>
            <a:t>- по телефону </a:t>
          </a:r>
        </a:p>
        <a:p>
          <a:pPr>
            <a:spcAft>
              <a:spcPct val="35000"/>
            </a:spcAft>
          </a:pPr>
          <a:r>
            <a:rPr lang="ru-RU" sz="1800" b="1" dirty="0"/>
            <a:t>«горячей линии»</a:t>
          </a:r>
        </a:p>
        <a:p>
          <a:pPr>
            <a:spcAft>
              <a:spcPts val="0"/>
            </a:spcAft>
          </a:pPr>
          <a:r>
            <a:rPr lang="ru-RU" sz="1800" b="1" dirty="0"/>
            <a:t>- в рамках мероприятий</a:t>
          </a:r>
        </a:p>
        <a:p>
          <a:pPr>
            <a:spcAft>
              <a:spcPct val="35000"/>
            </a:spcAft>
          </a:pPr>
          <a:r>
            <a:rPr lang="ru-RU" sz="1800" b="1" dirty="0"/>
            <a:t> «Дни открытых дверей», </a:t>
          </a:r>
        </a:p>
        <a:p>
          <a:pPr>
            <a:spcAft>
              <a:spcPct val="35000"/>
            </a:spcAft>
          </a:pPr>
          <a:r>
            <a:rPr lang="ru-RU" sz="1800" b="1" dirty="0"/>
            <a:t>- через онлайн-приемную,</a:t>
          </a:r>
        </a:p>
        <a:p>
          <a:pPr>
            <a:spcAft>
              <a:spcPct val="35000"/>
            </a:spcAft>
          </a:pPr>
          <a:r>
            <a:rPr lang="ru-RU" sz="1800" b="1" dirty="0"/>
            <a:t>- выездные консультации в организациях.</a:t>
          </a:r>
        </a:p>
      </dgm:t>
    </dgm:pt>
    <dgm:pt modelId="{AE4EE899-28B6-4CEE-BAC0-777DF13E65F2}" type="parTrans" cxnId="{9156573B-0827-4A3D-AF7B-FC9CD650D118}">
      <dgm:prSet/>
      <dgm:spPr/>
      <dgm:t>
        <a:bodyPr/>
        <a:lstStyle/>
        <a:p>
          <a:endParaRPr lang="ru-RU"/>
        </a:p>
      </dgm:t>
    </dgm:pt>
    <dgm:pt modelId="{97DD84F7-AF7E-4AF3-8D7E-2EA0573A1E18}" type="sibTrans" cxnId="{9156573B-0827-4A3D-AF7B-FC9CD650D118}">
      <dgm:prSet/>
      <dgm:spPr/>
      <dgm:t>
        <a:bodyPr/>
        <a:lstStyle/>
        <a:p>
          <a:endParaRPr lang="ru-RU"/>
        </a:p>
      </dgm:t>
    </dgm:pt>
    <dgm:pt modelId="{E272A579-7403-47BE-B2BC-9373594E779F}">
      <dgm:prSet phldrT="[Текст]" custT="1"/>
      <dgm:spPr/>
      <dgm:t>
        <a:bodyPr/>
        <a:lstStyle/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ru-RU" sz="18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8641 из них удовлетворены.</a:t>
          </a:r>
        </a:p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ru-RU" sz="18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Эффективность результатов рассмотрения жалоб и обращений составила </a:t>
          </a:r>
        </a:p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94%</a:t>
          </a:r>
          <a:r>
            <a:rPr lang="ru-RU" sz="18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.</a:t>
          </a:r>
        </a:p>
      </dgm:t>
    </dgm:pt>
    <dgm:pt modelId="{3B96A6A1-3E13-40F6-8F88-D6AF5E2EC445}" type="parTrans" cxnId="{F4CCFA62-93E0-4F87-851B-0A338FA84D38}">
      <dgm:prSet/>
      <dgm:spPr/>
      <dgm:t>
        <a:bodyPr/>
        <a:lstStyle/>
        <a:p>
          <a:endParaRPr lang="ru-RU"/>
        </a:p>
      </dgm:t>
    </dgm:pt>
    <dgm:pt modelId="{A588A980-BBF3-49F8-91C9-40DF65E9EF64}" type="sibTrans" cxnId="{F4CCFA62-93E0-4F87-851B-0A338FA84D38}">
      <dgm:prSet/>
      <dgm:spPr/>
      <dgm:t>
        <a:bodyPr/>
        <a:lstStyle/>
        <a:p>
          <a:endParaRPr lang="ru-RU"/>
        </a:p>
      </dgm:t>
    </dgm:pt>
    <dgm:pt modelId="{73893EDB-DF3C-4645-BA97-547D4D4115F6}">
      <dgm:prSet phldrT="[Текст]" custT="1"/>
      <dgm:spPr/>
      <dgm:t>
        <a:bodyPr/>
        <a:lstStyle/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- Закон РТ от 27.06.2019 №54-ЗРТ «О внесении изменений в Закон Республики Татарстан «О профессиональных союзах»,</a:t>
          </a:r>
        </a:p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- Федеральный закон от 12.01.1996 №10-ФЗ «О профессиональных союзах, их правах и гарантиях деятельности» и др.</a:t>
          </a:r>
        </a:p>
      </dgm:t>
    </dgm:pt>
    <dgm:pt modelId="{8C4046D5-F286-4339-978B-6983FDFF06D4}" type="parTrans" cxnId="{FB3B5C59-648F-410A-9984-BD3A04336E01}">
      <dgm:prSet/>
      <dgm:spPr/>
      <dgm:t>
        <a:bodyPr/>
        <a:lstStyle/>
        <a:p>
          <a:endParaRPr lang="ru-RU"/>
        </a:p>
      </dgm:t>
    </dgm:pt>
    <dgm:pt modelId="{B0F423DF-8565-40DF-8E83-9D15CD006227}" type="sibTrans" cxnId="{FB3B5C59-648F-410A-9984-BD3A04336E01}">
      <dgm:prSet/>
      <dgm:spPr/>
      <dgm:t>
        <a:bodyPr/>
        <a:lstStyle/>
        <a:p>
          <a:endParaRPr lang="ru-RU"/>
        </a:p>
      </dgm:t>
    </dgm:pt>
    <dgm:pt modelId="{B2ED330C-5B6B-4F60-B72E-062719857DAE}" type="pres">
      <dgm:prSet presAssocID="{87390E60-5709-4AF4-8C03-FB343E3D27DD}" presName="Name0" presStyleCnt="0">
        <dgm:presLayoutVars>
          <dgm:dir/>
          <dgm:resizeHandles val="exact"/>
        </dgm:presLayoutVars>
      </dgm:prSet>
      <dgm:spPr/>
    </dgm:pt>
    <dgm:pt modelId="{DBCF3935-7C1D-4789-BE02-65AF3B5FC1B0}" type="pres">
      <dgm:prSet presAssocID="{87390E60-5709-4AF4-8C03-FB343E3D27DD}" presName="bkgdShp" presStyleLbl="alignAccFollowNode1" presStyleIdx="0" presStyleCnt="1" custLinFactNeighborX="1512" custLinFactNeighborY="-1661"/>
      <dgm:spPr/>
    </dgm:pt>
    <dgm:pt modelId="{7A688D86-CA52-41EE-9909-5728F468ED8F}" type="pres">
      <dgm:prSet presAssocID="{87390E60-5709-4AF4-8C03-FB343E3D27DD}" presName="linComp" presStyleCnt="0"/>
      <dgm:spPr/>
    </dgm:pt>
    <dgm:pt modelId="{B8BEA406-82DB-4E60-AE3E-083BA2C1263A}" type="pres">
      <dgm:prSet presAssocID="{FD07A2A0-FD02-47EA-B4DB-5651BBF6576D}" presName="compNode" presStyleCnt="0"/>
      <dgm:spPr/>
    </dgm:pt>
    <dgm:pt modelId="{AAA574DD-D8CE-4C1A-B62D-E9759E1DBD3C}" type="pres">
      <dgm:prSet presAssocID="{FD07A2A0-FD02-47EA-B4DB-5651BBF6576D}" presName="node" presStyleLbl="node1" presStyleIdx="0" presStyleCnt="3" custScaleY="104292">
        <dgm:presLayoutVars>
          <dgm:bulletEnabled val="1"/>
        </dgm:presLayoutVars>
      </dgm:prSet>
      <dgm:spPr/>
    </dgm:pt>
    <dgm:pt modelId="{F5EFE473-99C3-4E64-BAFA-FD4BC55197C1}" type="pres">
      <dgm:prSet presAssocID="{FD07A2A0-FD02-47EA-B4DB-5651BBF6576D}" presName="invisiNode" presStyleLbl="node1" presStyleIdx="0" presStyleCnt="3"/>
      <dgm:spPr/>
    </dgm:pt>
    <dgm:pt modelId="{DA2FCAF7-00BF-4F90-AE79-9F8AB769F796}" type="pres">
      <dgm:prSet presAssocID="{FD07A2A0-FD02-47EA-B4DB-5651BBF6576D}" presName="imagNode" presStyleLbl="fgImgPlace1" presStyleIdx="0" presStyleCnt="3"/>
      <dgm:spPr>
        <a:solidFill>
          <a:schemeClr val="bg2"/>
        </a:solidFill>
      </dgm:spPr>
    </dgm:pt>
    <dgm:pt modelId="{53DEE7C4-5566-47ED-B166-BD6B9A34D676}" type="pres">
      <dgm:prSet presAssocID="{97DD84F7-AF7E-4AF3-8D7E-2EA0573A1E18}" presName="sibTrans" presStyleLbl="sibTrans2D1" presStyleIdx="0" presStyleCnt="0"/>
      <dgm:spPr/>
    </dgm:pt>
    <dgm:pt modelId="{00FB7076-2342-4683-91DC-13096FDD9CA2}" type="pres">
      <dgm:prSet presAssocID="{E272A579-7403-47BE-B2BC-9373594E779F}" presName="compNode" presStyleCnt="0"/>
      <dgm:spPr/>
    </dgm:pt>
    <dgm:pt modelId="{2E52CA02-46F7-446C-9A9F-6C097656FC26}" type="pres">
      <dgm:prSet presAssocID="{E272A579-7403-47BE-B2BC-9373594E779F}" presName="node" presStyleLbl="node1" presStyleIdx="1" presStyleCnt="3" custScaleY="104292" custLinFactNeighborX="1529" custLinFactNeighborY="0">
        <dgm:presLayoutVars>
          <dgm:bulletEnabled val="1"/>
        </dgm:presLayoutVars>
      </dgm:prSet>
      <dgm:spPr/>
    </dgm:pt>
    <dgm:pt modelId="{D65D6663-1E95-4CEF-8E42-025B4C339262}" type="pres">
      <dgm:prSet presAssocID="{E272A579-7403-47BE-B2BC-9373594E779F}" presName="invisiNode" presStyleLbl="node1" presStyleIdx="1" presStyleCnt="3"/>
      <dgm:spPr/>
    </dgm:pt>
    <dgm:pt modelId="{C0526CC0-0F39-48C8-96B0-164EB2407000}" type="pres">
      <dgm:prSet presAssocID="{E272A579-7403-47BE-B2BC-9373594E779F}" presName="imagNode" presStyleLbl="fgImgPlace1" presStyleIdx="1" presStyleCnt="3"/>
      <dgm:spPr>
        <a:solidFill>
          <a:schemeClr val="bg2"/>
        </a:solidFill>
      </dgm:spPr>
    </dgm:pt>
    <dgm:pt modelId="{8CDAE567-1CA3-4EAE-9493-E1CFD5E064BC}" type="pres">
      <dgm:prSet presAssocID="{A588A980-BBF3-49F8-91C9-40DF65E9EF64}" presName="sibTrans" presStyleLbl="sibTrans2D1" presStyleIdx="0" presStyleCnt="0"/>
      <dgm:spPr/>
    </dgm:pt>
    <dgm:pt modelId="{5C37934E-C5B0-4DC4-889F-A61A7FD22C74}" type="pres">
      <dgm:prSet presAssocID="{73893EDB-DF3C-4645-BA97-547D4D4115F6}" presName="compNode" presStyleCnt="0"/>
      <dgm:spPr/>
    </dgm:pt>
    <dgm:pt modelId="{D2A442D9-C017-49DF-8ECA-437305DD6EF8}" type="pres">
      <dgm:prSet presAssocID="{73893EDB-DF3C-4645-BA97-547D4D4115F6}" presName="node" presStyleLbl="node1" presStyleIdx="2" presStyleCnt="3" custScaleY="104292">
        <dgm:presLayoutVars>
          <dgm:bulletEnabled val="1"/>
        </dgm:presLayoutVars>
      </dgm:prSet>
      <dgm:spPr/>
    </dgm:pt>
    <dgm:pt modelId="{4A758970-05A5-43C5-B0B9-0293D53BAE48}" type="pres">
      <dgm:prSet presAssocID="{73893EDB-DF3C-4645-BA97-547D4D4115F6}" presName="invisiNode" presStyleLbl="node1" presStyleIdx="2" presStyleCnt="3"/>
      <dgm:spPr/>
    </dgm:pt>
    <dgm:pt modelId="{13EDCB47-B2DA-45DB-9BB1-04B5DEEF0411}" type="pres">
      <dgm:prSet presAssocID="{73893EDB-DF3C-4645-BA97-547D4D4115F6}" presName="imagNode" presStyleLbl="fgImgPlace1" presStyleIdx="2" presStyleCnt="3"/>
      <dgm:spPr>
        <a:solidFill>
          <a:schemeClr val="bg2"/>
        </a:solidFill>
      </dgm:spPr>
    </dgm:pt>
  </dgm:ptLst>
  <dgm:cxnLst>
    <dgm:cxn modelId="{B6035A04-DA35-43D1-8F98-0DC1B2E4494A}" type="presOf" srcId="{E272A579-7403-47BE-B2BC-9373594E779F}" destId="{2E52CA02-46F7-446C-9A9F-6C097656FC26}" srcOrd="0" destOrd="0" presId="urn:microsoft.com/office/officeart/2005/8/layout/pList2"/>
    <dgm:cxn modelId="{3D5A1D2E-D83E-4865-BC96-41D86427A909}" type="presOf" srcId="{FD07A2A0-FD02-47EA-B4DB-5651BBF6576D}" destId="{AAA574DD-D8CE-4C1A-B62D-E9759E1DBD3C}" srcOrd="0" destOrd="0" presId="urn:microsoft.com/office/officeart/2005/8/layout/pList2"/>
    <dgm:cxn modelId="{9156573B-0827-4A3D-AF7B-FC9CD650D118}" srcId="{87390E60-5709-4AF4-8C03-FB343E3D27DD}" destId="{FD07A2A0-FD02-47EA-B4DB-5651BBF6576D}" srcOrd="0" destOrd="0" parTransId="{AE4EE899-28B6-4CEE-BAC0-777DF13E65F2}" sibTransId="{97DD84F7-AF7E-4AF3-8D7E-2EA0573A1E18}"/>
    <dgm:cxn modelId="{F4CCFA62-93E0-4F87-851B-0A338FA84D38}" srcId="{87390E60-5709-4AF4-8C03-FB343E3D27DD}" destId="{E272A579-7403-47BE-B2BC-9373594E779F}" srcOrd="1" destOrd="0" parTransId="{3B96A6A1-3E13-40F6-8F88-D6AF5E2EC445}" sibTransId="{A588A980-BBF3-49F8-91C9-40DF65E9EF64}"/>
    <dgm:cxn modelId="{7A617C70-0B13-4187-A12D-FDCA65B39F5C}" type="presOf" srcId="{97DD84F7-AF7E-4AF3-8D7E-2EA0573A1E18}" destId="{53DEE7C4-5566-47ED-B166-BD6B9A34D676}" srcOrd="0" destOrd="0" presId="urn:microsoft.com/office/officeart/2005/8/layout/pList2"/>
    <dgm:cxn modelId="{FB3B5C59-648F-410A-9984-BD3A04336E01}" srcId="{87390E60-5709-4AF4-8C03-FB343E3D27DD}" destId="{73893EDB-DF3C-4645-BA97-547D4D4115F6}" srcOrd="2" destOrd="0" parTransId="{8C4046D5-F286-4339-978B-6983FDFF06D4}" sibTransId="{B0F423DF-8565-40DF-8E83-9D15CD006227}"/>
    <dgm:cxn modelId="{2E34DEAE-F84F-41E7-AC48-7982B87DAAE5}" type="presOf" srcId="{73893EDB-DF3C-4645-BA97-547D4D4115F6}" destId="{D2A442D9-C017-49DF-8ECA-437305DD6EF8}" srcOrd="0" destOrd="0" presId="urn:microsoft.com/office/officeart/2005/8/layout/pList2"/>
    <dgm:cxn modelId="{B48C7BBF-38A6-42B4-AFD5-D0C9B5365709}" type="presOf" srcId="{87390E60-5709-4AF4-8C03-FB343E3D27DD}" destId="{B2ED330C-5B6B-4F60-B72E-062719857DAE}" srcOrd="0" destOrd="0" presId="urn:microsoft.com/office/officeart/2005/8/layout/pList2"/>
    <dgm:cxn modelId="{9F6378F5-DE90-45FC-B4C4-24DF25A4A184}" type="presOf" srcId="{A588A980-BBF3-49F8-91C9-40DF65E9EF64}" destId="{8CDAE567-1CA3-4EAE-9493-E1CFD5E064BC}" srcOrd="0" destOrd="0" presId="urn:microsoft.com/office/officeart/2005/8/layout/pList2"/>
    <dgm:cxn modelId="{B7947EDF-271A-4AA6-B3B5-EBB33B41538F}" type="presParOf" srcId="{B2ED330C-5B6B-4F60-B72E-062719857DAE}" destId="{DBCF3935-7C1D-4789-BE02-65AF3B5FC1B0}" srcOrd="0" destOrd="0" presId="urn:microsoft.com/office/officeart/2005/8/layout/pList2"/>
    <dgm:cxn modelId="{B55C74F2-581A-47AB-AF77-28E27216D063}" type="presParOf" srcId="{B2ED330C-5B6B-4F60-B72E-062719857DAE}" destId="{7A688D86-CA52-41EE-9909-5728F468ED8F}" srcOrd="1" destOrd="0" presId="urn:microsoft.com/office/officeart/2005/8/layout/pList2"/>
    <dgm:cxn modelId="{C506B330-0FE8-4D01-ADB3-0562D8C76D77}" type="presParOf" srcId="{7A688D86-CA52-41EE-9909-5728F468ED8F}" destId="{B8BEA406-82DB-4E60-AE3E-083BA2C1263A}" srcOrd="0" destOrd="0" presId="urn:microsoft.com/office/officeart/2005/8/layout/pList2"/>
    <dgm:cxn modelId="{6B9ACB95-AE40-4725-9DD1-58DD57A517CF}" type="presParOf" srcId="{B8BEA406-82DB-4E60-AE3E-083BA2C1263A}" destId="{AAA574DD-D8CE-4C1A-B62D-E9759E1DBD3C}" srcOrd="0" destOrd="0" presId="urn:microsoft.com/office/officeart/2005/8/layout/pList2"/>
    <dgm:cxn modelId="{D179B7AD-D57A-4DA6-BC23-11051E8EDF4F}" type="presParOf" srcId="{B8BEA406-82DB-4E60-AE3E-083BA2C1263A}" destId="{F5EFE473-99C3-4E64-BAFA-FD4BC55197C1}" srcOrd="1" destOrd="0" presId="urn:microsoft.com/office/officeart/2005/8/layout/pList2"/>
    <dgm:cxn modelId="{C9548FDC-F6C9-477A-AFBF-833BA4C79B66}" type="presParOf" srcId="{B8BEA406-82DB-4E60-AE3E-083BA2C1263A}" destId="{DA2FCAF7-00BF-4F90-AE79-9F8AB769F796}" srcOrd="2" destOrd="0" presId="urn:microsoft.com/office/officeart/2005/8/layout/pList2"/>
    <dgm:cxn modelId="{368EDE62-1016-41BE-AD3B-D9A93365D2E9}" type="presParOf" srcId="{7A688D86-CA52-41EE-9909-5728F468ED8F}" destId="{53DEE7C4-5566-47ED-B166-BD6B9A34D676}" srcOrd="1" destOrd="0" presId="urn:microsoft.com/office/officeart/2005/8/layout/pList2"/>
    <dgm:cxn modelId="{373C0FDF-6011-439B-94F8-CB92AEF5087C}" type="presParOf" srcId="{7A688D86-CA52-41EE-9909-5728F468ED8F}" destId="{00FB7076-2342-4683-91DC-13096FDD9CA2}" srcOrd="2" destOrd="0" presId="urn:microsoft.com/office/officeart/2005/8/layout/pList2"/>
    <dgm:cxn modelId="{8FE5A479-E5B8-4FB1-A610-9375BBB0C6CE}" type="presParOf" srcId="{00FB7076-2342-4683-91DC-13096FDD9CA2}" destId="{2E52CA02-46F7-446C-9A9F-6C097656FC26}" srcOrd="0" destOrd="0" presId="urn:microsoft.com/office/officeart/2005/8/layout/pList2"/>
    <dgm:cxn modelId="{F3136854-4B8E-41F6-A435-E0281012D563}" type="presParOf" srcId="{00FB7076-2342-4683-91DC-13096FDD9CA2}" destId="{D65D6663-1E95-4CEF-8E42-025B4C339262}" srcOrd="1" destOrd="0" presId="urn:microsoft.com/office/officeart/2005/8/layout/pList2"/>
    <dgm:cxn modelId="{31CC4C03-C187-4E82-816E-6189B6D6F22B}" type="presParOf" srcId="{00FB7076-2342-4683-91DC-13096FDD9CA2}" destId="{C0526CC0-0F39-48C8-96B0-164EB2407000}" srcOrd="2" destOrd="0" presId="urn:microsoft.com/office/officeart/2005/8/layout/pList2"/>
    <dgm:cxn modelId="{340095D1-3771-461E-9B7A-D50445E59156}" type="presParOf" srcId="{7A688D86-CA52-41EE-9909-5728F468ED8F}" destId="{8CDAE567-1CA3-4EAE-9493-E1CFD5E064BC}" srcOrd="3" destOrd="0" presId="urn:microsoft.com/office/officeart/2005/8/layout/pList2"/>
    <dgm:cxn modelId="{74357A1E-0F3B-453D-83F5-8AB9FF2B7896}" type="presParOf" srcId="{7A688D86-CA52-41EE-9909-5728F468ED8F}" destId="{5C37934E-C5B0-4DC4-889F-A61A7FD22C74}" srcOrd="4" destOrd="0" presId="urn:microsoft.com/office/officeart/2005/8/layout/pList2"/>
    <dgm:cxn modelId="{C5D5964E-892E-446C-9B31-8BC43CE372E9}" type="presParOf" srcId="{5C37934E-C5B0-4DC4-889F-A61A7FD22C74}" destId="{D2A442D9-C017-49DF-8ECA-437305DD6EF8}" srcOrd="0" destOrd="0" presId="urn:microsoft.com/office/officeart/2005/8/layout/pList2"/>
    <dgm:cxn modelId="{E0FB319D-A834-45E1-AF52-ABC76C3DBD4B}" type="presParOf" srcId="{5C37934E-C5B0-4DC4-889F-A61A7FD22C74}" destId="{4A758970-05A5-43C5-B0B9-0293D53BAE48}" srcOrd="1" destOrd="0" presId="urn:microsoft.com/office/officeart/2005/8/layout/pList2"/>
    <dgm:cxn modelId="{7F57055E-6BDA-43A8-9660-22C2F3DF2AA9}" type="presParOf" srcId="{5C37934E-C5B0-4DC4-889F-A61A7FD22C74}" destId="{13EDCB47-B2DA-45DB-9BB1-04B5DEEF0411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3758276-8492-42A8-82ED-E9728015F1B2}" type="doc">
      <dgm:prSet loTypeId="urn:microsoft.com/office/officeart/2005/8/layout/hList7" loCatId="list" qsTypeId="urn:microsoft.com/office/officeart/2005/8/quickstyle/simple5" qsCatId="simple" csTypeId="urn:microsoft.com/office/officeart/2005/8/colors/accent1_1" csCatId="accent1" phldr="1"/>
      <dgm:spPr/>
    </dgm:pt>
    <dgm:pt modelId="{5C774837-D3AC-415A-B1FA-FAB1E315DAB9}">
      <dgm:prSet phldrT="[Текст]"/>
      <dgm:spPr/>
      <dgm:t>
        <a:bodyPr/>
        <a:lstStyle/>
        <a:p>
          <a:pPr>
            <a:spcAft>
              <a:spcPct val="35000"/>
            </a:spcAft>
          </a:pPr>
          <a:endParaRPr lang="ru-RU" dirty="0">
            <a:solidFill>
              <a:schemeClr val="tx1"/>
            </a:solidFill>
          </a:endParaRPr>
        </a:p>
        <a:p>
          <a:pPr>
            <a:spcAft>
              <a:spcPts val="0"/>
            </a:spcAft>
          </a:pPr>
          <a:r>
            <a:rPr lang="ru-RU" dirty="0">
              <a:solidFill>
                <a:schemeClr val="tx1"/>
              </a:solidFill>
            </a:rPr>
            <a:t>технических инспекторов</a:t>
          </a:r>
        </a:p>
        <a:p>
          <a:pPr>
            <a:spcAft>
              <a:spcPct val="35000"/>
            </a:spcAft>
          </a:pPr>
          <a:r>
            <a:rPr lang="ru-RU" dirty="0">
              <a:solidFill>
                <a:schemeClr val="tx1"/>
              </a:solidFill>
            </a:rPr>
            <a:t>труда</a:t>
          </a:r>
        </a:p>
      </dgm:t>
    </dgm:pt>
    <dgm:pt modelId="{0F5945B7-6E2A-4D8D-AC1A-D9995A95FDD8}" type="parTrans" cxnId="{1357D28E-F9BA-4A95-8363-FC0EF54C0F3C}">
      <dgm:prSet/>
      <dgm:spPr/>
      <dgm:t>
        <a:bodyPr/>
        <a:lstStyle/>
        <a:p>
          <a:endParaRPr lang="ru-RU"/>
        </a:p>
      </dgm:t>
    </dgm:pt>
    <dgm:pt modelId="{E8F058E6-123E-4124-8BE5-30548D590E84}" type="sibTrans" cxnId="{1357D28E-F9BA-4A95-8363-FC0EF54C0F3C}">
      <dgm:prSet/>
      <dgm:spPr/>
      <dgm:t>
        <a:bodyPr/>
        <a:lstStyle/>
        <a:p>
          <a:endParaRPr lang="ru-RU"/>
        </a:p>
      </dgm:t>
    </dgm:pt>
    <dgm:pt modelId="{F3E27EFF-D8F1-484C-83EA-9BD84FB88FA3}">
      <dgm:prSet phldrT="[Текст]"/>
      <dgm:spPr/>
      <dgm:t>
        <a:bodyPr/>
        <a:lstStyle/>
        <a:p>
          <a:endParaRPr lang="ru-RU" dirty="0"/>
        </a:p>
        <a:p>
          <a:r>
            <a:rPr lang="ru-RU" dirty="0"/>
            <a:t>внештатных технических инспектора</a:t>
          </a:r>
        </a:p>
      </dgm:t>
    </dgm:pt>
    <dgm:pt modelId="{05765E29-5ED5-40BD-87D4-E4AA7FE34E76}" type="parTrans" cxnId="{1CA1D48E-F62D-4D50-B427-6152F67FBF1C}">
      <dgm:prSet/>
      <dgm:spPr/>
      <dgm:t>
        <a:bodyPr/>
        <a:lstStyle/>
        <a:p>
          <a:endParaRPr lang="ru-RU"/>
        </a:p>
      </dgm:t>
    </dgm:pt>
    <dgm:pt modelId="{BC9D5DA7-4E51-49B9-ADEF-F250FBA2C579}" type="sibTrans" cxnId="{1CA1D48E-F62D-4D50-B427-6152F67FBF1C}">
      <dgm:prSet/>
      <dgm:spPr/>
      <dgm:t>
        <a:bodyPr/>
        <a:lstStyle/>
        <a:p>
          <a:endParaRPr lang="ru-RU"/>
        </a:p>
      </dgm:t>
    </dgm:pt>
    <dgm:pt modelId="{32E436AF-39EB-44BC-81A8-401956BBF83A}">
      <dgm:prSet phldrT="[Текст]"/>
      <dgm:spPr/>
      <dgm:t>
        <a:bodyPr/>
        <a:lstStyle/>
        <a:p>
          <a:pPr>
            <a:spcAft>
              <a:spcPts val="0"/>
            </a:spcAft>
          </a:pPr>
          <a:r>
            <a:rPr lang="ru-RU" dirty="0"/>
            <a:t>членов комиссий (комитетов) </a:t>
          </a:r>
        </a:p>
        <a:p>
          <a:pPr>
            <a:spcAft>
              <a:spcPct val="35000"/>
            </a:spcAft>
          </a:pPr>
          <a:r>
            <a:rPr lang="ru-RU" dirty="0"/>
            <a:t>по охране труда</a:t>
          </a:r>
        </a:p>
      </dgm:t>
    </dgm:pt>
    <dgm:pt modelId="{A6F4BDD5-5DD7-4F09-98D8-904F18EBE213}" type="parTrans" cxnId="{31D0F6A2-D329-4CFE-A1D4-B6FDD4419D72}">
      <dgm:prSet/>
      <dgm:spPr/>
      <dgm:t>
        <a:bodyPr/>
        <a:lstStyle/>
        <a:p>
          <a:endParaRPr lang="ru-RU"/>
        </a:p>
      </dgm:t>
    </dgm:pt>
    <dgm:pt modelId="{6D95CE17-4E87-4466-97DB-5AF8D56BDDA9}" type="sibTrans" cxnId="{31D0F6A2-D329-4CFE-A1D4-B6FDD4419D72}">
      <dgm:prSet/>
      <dgm:spPr/>
      <dgm:t>
        <a:bodyPr/>
        <a:lstStyle/>
        <a:p>
          <a:endParaRPr lang="ru-RU"/>
        </a:p>
      </dgm:t>
    </dgm:pt>
    <dgm:pt modelId="{E96ED10F-6197-4C62-AA88-79020BBF82B0}">
      <dgm:prSet/>
      <dgm:spPr/>
      <dgm:t>
        <a:bodyPr/>
        <a:lstStyle/>
        <a:p>
          <a:pPr>
            <a:spcAft>
              <a:spcPts val="0"/>
            </a:spcAft>
          </a:pPr>
          <a:r>
            <a:rPr lang="ru-RU" dirty="0"/>
            <a:t>уполномоченных</a:t>
          </a:r>
        </a:p>
        <a:p>
          <a:pPr>
            <a:spcAft>
              <a:spcPct val="35000"/>
            </a:spcAft>
          </a:pPr>
          <a:r>
            <a:rPr lang="ru-RU" dirty="0"/>
            <a:t>по охране труда, избранных в трудовых коллективах предприятий </a:t>
          </a:r>
        </a:p>
      </dgm:t>
    </dgm:pt>
    <dgm:pt modelId="{05B890E9-5B05-495D-BE74-A1F5AD11360B}" type="parTrans" cxnId="{C3881EC8-98EE-4E2B-B38F-46B42AD48CF9}">
      <dgm:prSet/>
      <dgm:spPr/>
      <dgm:t>
        <a:bodyPr/>
        <a:lstStyle/>
        <a:p>
          <a:endParaRPr lang="ru-RU"/>
        </a:p>
      </dgm:t>
    </dgm:pt>
    <dgm:pt modelId="{43C139A9-14E9-4635-8F2D-BB0D9667D2F5}" type="sibTrans" cxnId="{C3881EC8-98EE-4E2B-B38F-46B42AD48CF9}">
      <dgm:prSet/>
      <dgm:spPr/>
      <dgm:t>
        <a:bodyPr/>
        <a:lstStyle/>
        <a:p>
          <a:endParaRPr lang="ru-RU"/>
        </a:p>
      </dgm:t>
    </dgm:pt>
    <dgm:pt modelId="{0D5AEA01-1EAD-4037-ABB1-9899754A163A}" type="pres">
      <dgm:prSet presAssocID="{33758276-8492-42A8-82ED-E9728015F1B2}" presName="Name0" presStyleCnt="0">
        <dgm:presLayoutVars>
          <dgm:dir/>
          <dgm:resizeHandles val="exact"/>
        </dgm:presLayoutVars>
      </dgm:prSet>
      <dgm:spPr/>
    </dgm:pt>
    <dgm:pt modelId="{287924D9-CD10-4942-B4D3-34236C70CA32}" type="pres">
      <dgm:prSet presAssocID="{33758276-8492-42A8-82ED-E9728015F1B2}" presName="fgShape" presStyleLbl="fgShp" presStyleIdx="0" presStyleCnt="1"/>
      <dgm:spPr/>
    </dgm:pt>
    <dgm:pt modelId="{69C5C713-2D00-47D1-A156-4E980249D058}" type="pres">
      <dgm:prSet presAssocID="{33758276-8492-42A8-82ED-E9728015F1B2}" presName="linComp" presStyleCnt="0"/>
      <dgm:spPr/>
    </dgm:pt>
    <dgm:pt modelId="{AA49D10A-ADAF-426E-8202-8A76016D5DE3}" type="pres">
      <dgm:prSet presAssocID="{5C774837-D3AC-415A-B1FA-FAB1E315DAB9}" presName="compNode" presStyleCnt="0"/>
      <dgm:spPr/>
    </dgm:pt>
    <dgm:pt modelId="{0999C0E5-772B-4913-A870-5152BE9E2D33}" type="pres">
      <dgm:prSet presAssocID="{5C774837-D3AC-415A-B1FA-FAB1E315DAB9}" presName="bkgdShape" presStyleLbl="node1" presStyleIdx="0" presStyleCnt="4"/>
      <dgm:spPr/>
    </dgm:pt>
    <dgm:pt modelId="{79BFC54C-99A7-469F-BA8A-9E8D3E4EBBB1}" type="pres">
      <dgm:prSet presAssocID="{5C774837-D3AC-415A-B1FA-FAB1E315DAB9}" presName="nodeTx" presStyleLbl="node1" presStyleIdx="0" presStyleCnt="4">
        <dgm:presLayoutVars>
          <dgm:bulletEnabled val="1"/>
        </dgm:presLayoutVars>
      </dgm:prSet>
      <dgm:spPr/>
    </dgm:pt>
    <dgm:pt modelId="{9DD17B15-AADD-440B-A13A-0B94E24B56EE}" type="pres">
      <dgm:prSet presAssocID="{5C774837-D3AC-415A-B1FA-FAB1E315DAB9}" presName="invisiNode" presStyleLbl="node1" presStyleIdx="0" presStyleCnt="4"/>
      <dgm:spPr/>
    </dgm:pt>
    <dgm:pt modelId="{94B9B9D6-6F6C-4310-8C94-DAF3FF655A93}" type="pres">
      <dgm:prSet presAssocID="{5C774837-D3AC-415A-B1FA-FAB1E315DAB9}" presName="imagNode" presStyleLbl="fgImgPlace1" presStyleIdx="0" presStyleCnt="4"/>
      <dgm:spPr/>
    </dgm:pt>
    <dgm:pt modelId="{B2FB4DD9-CD3F-43AA-BF96-B3CBFA8D4B67}" type="pres">
      <dgm:prSet presAssocID="{E8F058E6-123E-4124-8BE5-30548D590E84}" presName="sibTrans" presStyleLbl="sibTrans2D1" presStyleIdx="0" presStyleCnt="0"/>
      <dgm:spPr/>
    </dgm:pt>
    <dgm:pt modelId="{58DDE5C3-B233-4DBF-B736-9422E5CFFEA2}" type="pres">
      <dgm:prSet presAssocID="{F3E27EFF-D8F1-484C-83EA-9BD84FB88FA3}" presName="compNode" presStyleCnt="0"/>
      <dgm:spPr/>
    </dgm:pt>
    <dgm:pt modelId="{81526911-046B-4CEE-8E9B-0586F29EDAF5}" type="pres">
      <dgm:prSet presAssocID="{F3E27EFF-D8F1-484C-83EA-9BD84FB88FA3}" presName="bkgdShape" presStyleLbl="node1" presStyleIdx="1" presStyleCnt="4"/>
      <dgm:spPr/>
    </dgm:pt>
    <dgm:pt modelId="{AAAA5635-6227-4FDF-AAEF-A2C9D9AD4912}" type="pres">
      <dgm:prSet presAssocID="{F3E27EFF-D8F1-484C-83EA-9BD84FB88FA3}" presName="nodeTx" presStyleLbl="node1" presStyleIdx="1" presStyleCnt="4">
        <dgm:presLayoutVars>
          <dgm:bulletEnabled val="1"/>
        </dgm:presLayoutVars>
      </dgm:prSet>
      <dgm:spPr/>
    </dgm:pt>
    <dgm:pt modelId="{3ECCE423-0216-4678-96DE-C31FB425EB41}" type="pres">
      <dgm:prSet presAssocID="{F3E27EFF-D8F1-484C-83EA-9BD84FB88FA3}" presName="invisiNode" presStyleLbl="node1" presStyleIdx="1" presStyleCnt="4"/>
      <dgm:spPr/>
    </dgm:pt>
    <dgm:pt modelId="{6B1A272A-5A5D-42BE-87D7-427A48EA8BFD}" type="pres">
      <dgm:prSet presAssocID="{F3E27EFF-D8F1-484C-83EA-9BD84FB88FA3}" presName="imagNode" presStyleLbl="fgImgPlace1" presStyleIdx="1" presStyleCnt="4"/>
      <dgm:spPr/>
    </dgm:pt>
    <dgm:pt modelId="{20805862-72F2-4B51-8A56-3DDC26BCB57F}" type="pres">
      <dgm:prSet presAssocID="{BC9D5DA7-4E51-49B9-ADEF-F250FBA2C579}" presName="sibTrans" presStyleLbl="sibTrans2D1" presStyleIdx="0" presStyleCnt="0"/>
      <dgm:spPr/>
    </dgm:pt>
    <dgm:pt modelId="{F680466A-627C-497B-A9D3-FB02CDD1FBDA}" type="pres">
      <dgm:prSet presAssocID="{32E436AF-39EB-44BC-81A8-401956BBF83A}" presName="compNode" presStyleCnt="0"/>
      <dgm:spPr/>
    </dgm:pt>
    <dgm:pt modelId="{546E1948-6FF3-45FD-B022-CB704B2DBDE1}" type="pres">
      <dgm:prSet presAssocID="{32E436AF-39EB-44BC-81A8-401956BBF83A}" presName="bkgdShape" presStyleLbl="node1" presStyleIdx="2" presStyleCnt="4"/>
      <dgm:spPr/>
    </dgm:pt>
    <dgm:pt modelId="{37DB8B67-112C-42F3-B685-DF462B08265C}" type="pres">
      <dgm:prSet presAssocID="{32E436AF-39EB-44BC-81A8-401956BBF83A}" presName="nodeTx" presStyleLbl="node1" presStyleIdx="2" presStyleCnt="4">
        <dgm:presLayoutVars>
          <dgm:bulletEnabled val="1"/>
        </dgm:presLayoutVars>
      </dgm:prSet>
      <dgm:spPr/>
    </dgm:pt>
    <dgm:pt modelId="{7204555A-F3B6-4EB8-A3C4-9B009B76167F}" type="pres">
      <dgm:prSet presAssocID="{32E436AF-39EB-44BC-81A8-401956BBF83A}" presName="invisiNode" presStyleLbl="node1" presStyleIdx="2" presStyleCnt="4"/>
      <dgm:spPr/>
    </dgm:pt>
    <dgm:pt modelId="{296D5E15-01D5-40C0-953C-EF2A28CFB517}" type="pres">
      <dgm:prSet presAssocID="{32E436AF-39EB-44BC-81A8-401956BBF83A}" presName="imagNode" presStyleLbl="fgImgPlace1" presStyleIdx="2" presStyleCnt="4"/>
      <dgm:spPr/>
    </dgm:pt>
    <dgm:pt modelId="{7DBE229B-DDD5-40B5-BB64-D8AE2BE37640}" type="pres">
      <dgm:prSet presAssocID="{6D95CE17-4E87-4466-97DB-5AF8D56BDDA9}" presName="sibTrans" presStyleLbl="sibTrans2D1" presStyleIdx="0" presStyleCnt="0"/>
      <dgm:spPr/>
    </dgm:pt>
    <dgm:pt modelId="{0032C838-D34C-4B4A-8951-EB730F77260D}" type="pres">
      <dgm:prSet presAssocID="{E96ED10F-6197-4C62-AA88-79020BBF82B0}" presName="compNode" presStyleCnt="0"/>
      <dgm:spPr/>
    </dgm:pt>
    <dgm:pt modelId="{53C50E45-BF78-4425-A7B0-6C304DD67C7F}" type="pres">
      <dgm:prSet presAssocID="{E96ED10F-6197-4C62-AA88-79020BBF82B0}" presName="bkgdShape" presStyleLbl="node1" presStyleIdx="3" presStyleCnt="4"/>
      <dgm:spPr/>
    </dgm:pt>
    <dgm:pt modelId="{72A3CDA6-677F-4AB7-94C0-89A659470EF0}" type="pres">
      <dgm:prSet presAssocID="{E96ED10F-6197-4C62-AA88-79020BBF82B0}" presName="nodeTx" presStyleLbl="node1" presStyleIdx="3" presStyleCnt="4">
        <dgm:presLayoutVars>
          <dgm:bulletEnabled val="1"/>
        </dgm:presLayoutVars>
      </dgm:prSet>
      <dgm:spPr/>
    </dgm:pt>
    <dgm:pt modelId="{6994FCBE-D108-43DE-8576-981F527A62B3}" type="pres">
      <dgm:prSet presAssocID="{E96ED10F-6197-4C62-AA88-79020BBF82B0}" presName="invisiNode" presStyleLbl="node1" presStyleIdx="3" presStyleCnt="4"/>
      <dgm:spPr/>
    </dgm:pt>
    <dgm:pt modelId="{709E6BC3-8FA1-4EF9-B9B3-69128816106B}" type="pres">
      <dgm:prSet presAssocID="{E96ED10F-6197-4C62-AA88-79020BBF82B0}" presName="imagNode" presStyleLbl="fgImgPlace1" presStyleIdx="3" presStyleCnt="4"/>
      <dgm:spPr/>
    </dgm:pt>
  </dgm:ptLst>
  <dgm:cxnLst>
    <dgm:cxn modelId="{6C675C06-4E27-49B7-A6A3-9290DA790AA2}" type="presOf" srcId="{F3E27EFF-D8F1-484C-83EA-9BD84FB88FA3}" destId="{AAAA5635-6227-4FDF-AAEF-A2C9D9AD4912}" srcOrd="1" destOrd="0" presId="urn:microsoft.com/office/officeart/2005/8/layout/hList7"/>
    <dgm:cxn modelId="{F3551D38-C688-47A3-9CB8-E952D8C6F9F0}" type="presOf" srcId="{6D95CE17-4E87-4466-97DB-5AF8D56BDDA9}" destId="{7DBE229B-DDD5-40B5-BB64-D8AE2BE37640}" srcOrd="0" destOrd="0" presId="urn:microsoft.com/office/officeart/2005/8/layout/hList7"/>
    <dgm:cxn modelId="{CB12D15C-C5F1-4F02-AEBD-103FE7848CD7}" type="presOf" srcId="{5C774837-D3AC-415A-B1FA-FAB1E315DAB9}" destId="{79BFC54C-99A7-469F-BA8A-9E8D3E4EBBB1}" srcOrd="1" destOrd="0" presId="urn:microsoft.com/office/officeart/2005/8/layout/hList7"/>
    <dgm:cxn modelId="{55846A44-1F56-432A-A176-B71F51B71EFB}" type="presOf" srcId="{5C774837-D3AC-415A-B1FA-FAB1E315DAB9}" destId="{0999C0E5-772B-4913-A870-5152BE9E2D33}" srcOrd="0" destOrd="0" presId="urn:microsoft.com/office/officeart/2005/8/layout/hList7"/>
    <dgm:cxn modelId="{2DA9635A-0658-4AAF-872D-208B9D1A13B0}" type="presOf" srcId="{BC9D5DA7-4E51-49B9-ADEF-F250FBA2C579}" destId="{20805862-72F2-4B51-8A56-3DDC26BCB57F}" srcOrd="0" destOrd="0" presId="urn:microsoft.com/office/officeart/2005/8/layout/hList7"/>
    <dgm:cxn modelId="{1357D28E-F9BA-4A95-8363-FC0EF54C0F3C}" srcId="{33758276-8492-42A8-82ED-E9728015F1B2}" destId="{5C774837-D3AC-415A-B1FA-FAB1E315DAB9}" srcOrd="0" destOrd="0" parTransId="{0F5945B7-6E2A-4D8D-AC1A-D9995A95FDD8}" sibTransId="{E8F058E6-123E-4124-8BE5-30548D590E84}"/>
    <dgm:cxn modelId="{1CA1D48E-F62D-4D50-B427-6152F67FBF1C}" srcId="{33758276-8492-42A8-82ED-E9728015F1B2}" destId="{F3E27EFF-D8F1-484C-83EA-9BD84FB88FA3}" srcOrd="1" destOrd="0" parTransId="{05765E29-5ED5-40BD-87D4-E4AA7FE34E76}" sibTransId="{BC9D5DA7-4E51-49B9-ADEF-F250FBA2C579}"/>
    <dgm:cxn modelId="{F77E0A8F-0CFD-4634-B1FC-2C8A57232D24}" type="presOf" srcId="{32E436AF-39EB-44BC-81A8-401956BBF83A}" destId="{37DB8B67-112C-42F3-B685-DF462B08265C}" srcOrd="1" destOrd="0" presId="urn:microsoft.com/office/officeart/2005/8/layout/hList7"/>
    <dgm:cxn modelId="{44513195-C4F1-440C-9DAE-1E7FA0856EF6}" type="presOf" srcId="{33758276-8492-42A8-82ED-E9728015F1B2}" destId="{0D5AEA01-1EAD-4037-ABB1-9899754A163A}" srcOrd="0" destOrd="0" presId="urn:microsoft.com/office/officeart/2005/8/layout/hList7"/>
    <dgm:cxn modelId="{4D9EDA9E-DE95-4583-9CCC-AECCC09C44DE}" type="presOf" srcId="{32E436AF-39EB-44BC-81A8-401956BBF83A}" destId="{546E1948-6FF3-45FD-B022-CB704B2DBDE1}" srcOrd="0" destOrd="0" presId="urn:microsoft.com/office/officeart/2005/8/layout/hList7"/>
    <dgm:cxn modelId="{62D6A2A2-A599-4417-9A81-1EA5086AF240}" type="presOf" srcId="{F3E27EFF-D8F1-484C-83EA-9BD84FB88FA3}" destId="{81526911-046B-4CEE-8E9B-0586F29EDAF5}" srcOrd="0" destOrd="0" presId="urn:microsoft.com/office/officeart/2005/8/layout/hList7"/>
    <dgm:cxn modelId="{31D0F6A2-D329-4CFE-A1D4-B6FDD4419D72}" srcId="{33758276-8492-42A8-82ED-E9728015F1B2}" destId="{32E436AF-39EB-44BC-81A8-401956BBF83A}" srcOrd="2" destOrd="0" parTransId="{A6F4BDD5-5DD7-4F09-98D8-904F18EBE213}" sibTransId="{6D95CE17-4E87-4466-97DB-5AF8D56BDDA9}"/>
    <dgm:cxn modelId="{C3881EC8-98EE-4E2B-B38F-46B42AD48CF9}" srcId="{33758276-8492-42A8-82ED-E9728015F1B2}" destId="{E96ED10F-6197-4C62-AA88-79020BBF82B0}" srcOrd="3" destOrd="0" parTransId="{05B890E9-5B05-495D-BE74-A1F5AD11360B}" sibTransId="{43C139A9-14E9-4635-8F2D-BB0D9667D2F5}"/>
    <dgm:cxn modelId="{B6C890D2-C987-46E7-B89B-66A302701047}" type="presOf" srcId="{E8F058E6-123E-4124-8BE5-30548D590E84}" destId="{B2FB4DD9-CD3F-43AA-BF96-B3CBFA8D4B67}" srcOrd="0" destOrd="0" presId="urn:microsoft.com/office/officeart/2005/8/layout/hList7"/>
    <dgm:cxn modelId="{458D62D8-43CC-41A8-B00E-C68ACFFA16D0}" type="presOf" srcId="{E96ED10F-6197-4C62-AA88-79020BBF82B0}" destId="{53C50E45-BF78-4425-A7B0-6C304DD67C7F}" srcOrd="0" destOrd="0" presId="urn:microsoft.com/office/officeart/2005/8/layout/hList7"/>
    <dgm:cxn modelId="{9AFB0DFC-3336-42C0-8211-450CCFB09A5A}" type="presOf" srcId="{E96ED10F-6197-4C62-AA88-79020BBF82B0}" destId="{72A3CDA6-677F-4AB7-94C0-89A659470EF0}" srcOrd="1" destOrd="0" presId="urn:microsoft.com/office/officeart/2005/8/layout/hList7"/>
    <dgm:cxn modelId="{85E72733-5DE5-499C-8FEB-F6F8D52483E6}" type="presParOf" srcId="{0D5AEA01-1EAD-4037-ABB1-9899754A163A}" destId="{287924D9-CD10-4942-B4D3-34236C70CA32}" srcOrd="0" destOrd="0" presId="urn:microsoft.com/office/officeart/2005/8/layout/hList7"/>
    <dgm:cxn modelId="{9EC389B9-1901-4DC5-8276-484FAB03A3A4}" type="presParOf" srcId="{0D5AEA01-1EAD-4037-ABB1-9899754A163A}" destId="{69C5C713-2D00-47D1-A156-4E980249D058}" srcOrd="1" destOrd="0" presId="urn:microsoft.com/office/officeart/2005/8/layout/hList7"/>
    <dgm:cxn modelId="{D716D6E0-0BC0-47E6-978D-3BF19C65C1E3}" type="presParOf" srcId="{69C5C713-2D00-47D1-A156-4E980249D058}" destId="{AA49D10A-ADAF-426E-8202-8A76016D5DE3}" srcOrd="0" destOrd="0" presId="urn:microsoft.com/office/officeart/2005/8/layout/hList7"/>
    <dgm:cxn modelId="{291223D9-BB89-423E-A06A-1A4BDAEA9908}" type="presParOf" srcId="{AA49D10A-ADAF-426E-8202-8A76016D5DE3}" destId="{0999C0E5-772B-4913-A870-5152BE9E2D33}" srcOrd="0" destOrd="0" presId="urn:microsoft.com/office/officeart/2005/8/layout/hList7"/>
    <dgm:cxn modelId="{F17AA45D-9555-40C1-91F0-46CDDB148A28}" type="presParOf" srcId="{AA49D10A-ADAF-426E-8202-8A76016D5DE3}" destId="{79BFC54C-99A7-469F-BA8A-9E8D3E4EBBB1}" srcOrd="1" destOrd="0" presId="urn:microsoft.com/office/officeart/2005/8/layout/hList7"/>
    <dgm:cxn modelId="{0B01EDE5-00ED-410F-8760-1A96DDEF8DF5}" type="presParOf" srcId="{AA49D10A-ADAF-426E-8202-8A76016D5DE3}" destId="{9DD17B15-AADD-440B-A13A-0B94E24B56EE}" srcOrd="2" destOrd="0" presId="urn:microsoft.com/office/officeart/2005/8/layout/hList7"/>
    <dgm:cxn modelId="{DA396605-CC98-4587-BC86-D79BA2A82F77}" type="presParOf" srcId="{AA49D10A-ADAF-426E-8202-8A76016D5DE3}" destId="{94B9B9D6-6F6C-4310-8C94-DAF3FF655A93}" srcOrd="3" destOrd="0" presId="urn:microsoft.com/office/officeart/2005/8/layout/hList7"/>
    <dgm:cxn modelId="{B709F7ED-A6B8-44FA-8023-D6045FB04E82}" type="presParOf" srcId="{69C5C713-2D00-47D1-A156-4E980249D058}" destId="{B2FB4DD9-CD3F-43AA-BF96-B3CBFA8D4B67}" srcOrd="1" destOrd="0" presId="urn:microsoft.com/office/officeart/2005/8/layout/hList7"/>
    <dgm:cxn modelId="{AE4CB328-C88C-4368-8661-237B35007594}" type="presParOf" srcId="{69C5C713-2D00-47D1-A156-4E980249D058}" destId="{58DDE5C3-B233-4DBF-B736-9422E5CFFEA2}" srcOrd="2" destOrd="0" presId="urn:microsoft.com/office/officeart/2005/8/layout/hList7"/>
    <dgm:cxn modelId="{C978EB24-EAE8-49DC-8854-B6C671174D1D}" type="presParOf" srcId="{58DDE5C3-B233-4DBF-B736-9422E5CFFEA2}" destId="{81526911-046B-4CEE-8E9B-0586F29EDAF5}" srcOrd="0" destOrd="0" presId="urn:microsoft.com/office/officeart/2005/8/layout/hList7"/>
    <dgm:cxn modelId="{410D1DE4-37AA-4D9B-85F6-8EA117C3A40F}" type="presParOf" srcId="{58DDE5C3-B233-4DBF-B736-9422E5CFFEA2}" destId="{AAAA5635-6227-4FDF-AAEF-A2C9D9AD4912}" srcOrd="1" destOrd="0" presId="urn:microsoft.com/office/officeart/2005/8/layout/hList7"/>
    <dgm:cxn modelId="{081ADD45-B6B2-4217-B47B-A55A89AFEE9E}" type="presParOf" srcId="{58DDE5C3-B233-4DBF-B736-9422E5CFFEA2}" destId="{3ECCE423-0216-4678-96DE-C31FB425EB41}" srcOrd="2" destOrd="0" presId="urn:microsoft.com/office/officeart/2005/8/layout/hList7"/>
    <dgm:cxn modelId="{A82C353A-B493-4F90-9906-15FBE0889655}" type="presParOf" srcId="{58DDE5C3-B233-4DBF-B736-9422E5CFFEA2}" destId="{6B1A272A-5A5D-42BE-87D7-427A48EA8BFD}" srcOrd="3" destOrd="0" presId="urn:microsoft.com/office/officeart/2005/8/layout/hList7"/>
    <dgm:cxn modelId="{1A26BF7A-515D-4CED-95E2-61022F33E63A}" type="presParOf" srcId="{69C5C713-2D00-47D1-A156-4E980249D058}" destId="{20805862-72F2-4B51-8A56-3DDC26BCB57F}" srcOrd="3" destOrd="0" presId="urn:microsoft.com/office/officeart/2005/8/layout/hList7"/>
    <dgm:cxn modelId="{6DE07BFE-5C2B-476E-AAB5-71EE6FBC6311}" type="presParOf" srcId="{69C5C713-2D00-47D1-A156-4E980249D058}" destId="{F680466A-627C-497B-A9D3-FB02CDD1FBDA}" srcOrd="4" destOrd="0" presId="urn:microsoft.com/office/officeart/2005/8/layout/hList7"/>
    <dgm:cxn modelId="{32B1D349-14F5-4B58-8D56-717E06EB21C7}" type="presParOf" srcId="{F680466A-627C-497B-A9D3-FB02CDD1FBDA}" destId="{546E1948-6FF3-45FD-B022-CB704B2DBDE1}" srcOrd="0" destOrd="0" presId="urn:microsoft.com/office/officeart/2005/8/layout/hList7"/>
    <dgm:cxn modelId="{30DE0122-6914-47AC-8435-5F3884F18D7A}" type="presParOf" srcId="{F680466A-627C-497B-A9D3-FB02CDD1FBDA}" destId="{37DB8B67-112C-42F3-B685-DF462B08265C}" srcOrd="1" destOrd="0" presId="urn:microsoft.com/office/officeart/2005/8/layout/hList7"/>
    <dgm:cxn modelId="{978EEAB5-5A2C-454E-AE49-5087C2E5AAB6}" type="presParOf" srcId="{F680466A-627C-497B-A9D3-FB02CDD1FBDA}" destId="{7204555A-F3B6-4EB8-A3C4-9B009B76167F}" srcOrd="2" destOrd="0" presId="urn:microsoft.com/office/officeart/2005/8/layout/hList7"/>
    <dgm:cxn modelId="{C343C2CC-19E3-46CC-8779-B69EBBD5383B}" type="presParOf" srcId="{F680466A-627C-497B-A9D3-FB02CDD1FBDA}" destId="{296D5E15-01D5-40C0-953C-EF2A28CFB517}" srcOrd="3" destOrd="0" presId="urn:microsoft.com/office/officeart/2005/8/layout/hList7"/>
    <dgm:cxn modelId="{8DF12275-7738-4198-96D9-DE65797E72ED}" type="presParOf" srcId="{69C5C713-2D00-47D1-A156-4E980249D058}" destId="{7DBE229B-DDD5-40B5-BB64-D8AE2BE37640}" srcOrd="5" destOrd="0" presId="urn:microsoft.com/office/officeart/2005/8/layout/hList7"/>
    <dgm:cxn modelId="{3A2D0A90-8947-42C3-B9C2-7D9C37476DEE}" type="presParOf" srcId="{69C5C713-2D00-47D1-A156-4E980249D058}" destId="{0032C838-D34C-4B4A-8951-EB730F77260D}" srcOrd="6" destOrd="0" presId="urn:microsoft.com/office/officeart/2005/8/layout/hList7"/>
    <dgm:cxn modelId="{D5EEC161-D8D6-43AF-B8EA-C964E36750F7}" type="presParOf" srcId="{0032C838-D34C-4B4A-8951-EB730F77260D}" destId="{53C50E45-BF78-4425-A7B0-6C304DD67C7F}" srcOrd="0" destOrd="0" presId="urn:microsoft.com/office/officeart/2005/8/layout/hList7"/>
    <dgm:cxn modelId="{0F3624CC-9571-4D00-9B5B-B272F0CA41D5}" type="presParOf" srcId="{0032C838-D34C-4B4A-8951-EB730F77260D}" destId="{72A3CDA6-677F-4AB7-94C0-89A659470EF0}" srcOrd="1" destOrd="0" presId="urn:microsoft.com/office/officeart/2005/8/layout/hList7"/>
    <dgm:cxn modelId="{638BB78B-6A9E-4B05-BF5E-5E8ED0A6B7A5}" type="presParOf" srcId="{0032C838-D34C-4B4A-8951-EB730F77260D}" destId="{6994FCBE-D108-43DE-8576-981F527A62B3}" srcOrd="2" destOrd="0" presId="urn:microsoft.com/office/officeart/2005/8/layout/hList7"/>
    <dgm:cxn modelId="{12588E5C-59C8-4E36-908E-C3610FD42127}" type="presParOf" srcId="{0032C838-D34C-4B4A-8951-EB730F77260D}" destId="{709E6BC3-8FA1-4EF9-B9B3-69128816106B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07227E9-1C30-4ED4-8C47-B63B2A01A2AA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3E48B72A-A425-40DF-AB7F-69CE6E8B27B2}">
      <dgm:prSet phldrT="[Текст]" phldr="1"/>
      <dgm:spPr/>
      <dgm:t>
        <a:bodyPr/>
        <a:lstStyle/>
        <a:p>
          <a:endParaRPr lang="ru-RU" dirty="0"/>
        </a:p>
      </dgm:t>
    </dgm:pt>
    <dgm:pt modelId="{D1F67004-1138-4D20-80BA-B2831C758173}" type="sibTrans" cxnId="{B9A9A33E-CB7D-4D5D-A251-8FE8FFC5328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effectLst>
          <a:softEdge rad="63500"/>
        </a:effectLst>
      </dgm:spPr>
      <dgm:t>
        <a:bodyPr/>
        <a:lstStyle/>
        <a:p>
          <a:endParaRPr lang="ru-RU"/>
        </a:p>
      </dgm:t>
    </dgm:pt>
    <dgm:pt modelId="{3CBC03F7-2F02-452A-817E-53FC5E14EDAD}" type="parTrans" cxnId="{B9A9A33E-CB7D-4D5D-A251-8FE8FFC53286}">
      <dgm:prSet/>
      <dgm:spPr/>
      <dgm:t>
        <a:bodyPr/>
        <a:lstStyle/>
        <a:p>
          <a:endParaRPr lang="ru-RU"/>
        </a:p>
      </dgm:t>
    </dgm:pt>
    <dgm:pt modelId="{0B220888-3F4C-48AB-B1C0-5152895E33F2}" type="pres">
      <dgm:prSet presAssocID="{307227E9-1C30-4ED4-8C47-B63B2A01A2AA}" presName="Name0" presStyleCnt="0">
        <dgm:presLayoutVars>
          <dgm:chMax val="7"/>
          <dgm:chPref val="7"/>
          <dgm:dir/>
        </dgm:presLayoutVars>
      </dgm:prSet>
      <dgm:spPr/>
    </dgm:pt>
    <dgm:pt modelId="{07BFE5FB-9DEB-4746-90D4-E66AAFE78227}" type="pres">
      <dgm:prSet presAssocID="{307227E9-1C30-4ED4-8C47-B63B2A01A2AA}" presName="Name1" presStyleCnt="0"/>
      <dgm:spPr/>
    </dgm:pt>
    <dgm:pt modelId="{4929D9D0-1159-42CD-9C4D-A8EB566DAC4D}" type="pres">
      <dgm:prSet presAssocID="{D1F67004-1138-4D20-80BA-B2831C758173}" presName="picture_1" presStyleCnt="0"/>
      <dgm:spPr/>
    </dgm:pt>
    <dgm:pt modelId="{3D4293EA-B52B-4492-91CB-0A4AC266429F}" type="pres">
      <dgm:prSet presAssocID="{D1F67004-1138-4D20-80BA-B2831C758173}" presName="pictureRepeatNode" presStyleLbl="alignImgPlace1" presStyleIdx="0" presStyleCnt="1" custLinFactX="-182296" custLinFactNeighborX="-200000" custLinFactNeighborY="-4265"/>
      <dgm:spPr/>
    </dgm:pt>
    <dgm:pt modelId="{305E3C4D-8CFB-4B53-BFAB-D8387B07C070}" type="pres">
      <dgm:prSet presAssocID="{3E48B72A-A425-40DF-AB7F-69CE6E8B27B2}" presName="text_1" presStyleLbl="node1" presStyleIdx="0" presStyleCnt="0">
        <dgm:presLayoutVars>
          <dgm:bulletEnabled val="1"/>
        </dgm:presLayoutVars>
      </dgm:prSet>
      <dgm:spPr/>
    </dgm:pt>
  </dgm:ptLst>
  <dgm:cxnLst>
    <dgm:cxn modelId="{B9A9A33E-CB7D-4D5D-A251-8FE8FFC53286}" srcId="{307227E9-1C30-4ED4-8C47-B63B2A01A2AA}" destId="{3E48B72A-A425-40DF-AB7F-69CE6E8B27B2}" srcOrd="0" destOrd="0" parTransId="{3CBC03F7-2F02-452A-817E-53FC5E14EDAD}" sibTransId="{D1F67004-1138-4D20-80BA-B2831C758173}"/>
    <dgm:cxn modelId="{A553D56B-3EA9-4587-ABE8-84706527F294}" type="presOf" srcId="{D1F67004-1138-4D20-80BA-B2831C758173}" destId="{3D4293EA-B52B-4492-91CB-0A4AC266429F}" srcOrd="0" destOrd="0" presId="urn:microsoft.com/office/officeart/2008/layout/CircularPictureCallout"/>
    <dgm:cxn modelId="{FD118785-395D-4EE3-8B9A-C4EDEC04397A}" type="presOf" srcId="{3E48B72A-A425-40DF-AB7F-69CE6E8B27B2}" destId="{305E3C4D-8CFB-4B53-BFAB-D8387B07C070}" srcOrd="0" destOrd="0" presId="urn:microsoft.com/office/officeart/2008/layout/CircularPictureCallout"/>
    <dgm:cxn modelId="{CA69A9EE-6CE4-49B7-8531-65F03880115E}" type="presOf" srcId="{307227E9-1C30-4ED4-8C47-B63B2A01A2AA}" destId="{0B220888-3F4C-48AB-B1C0-5152895E33F2}" srcOrd="0" destOrd="0" presId="urn:microsoft.com/office/officeart/2008/layout/CircularPictureCallout"/>
    <dgm:cxn modelId="{5F7DF1BF-9295-4A5B-A72F-382DBD15DBBF}" type="presParOf" srcId="{0B220888-3F4C-48AB-B1C0-5152895E33F2}" destId="{07BFE5FB-9DEB-4746-90D4-E66AAFE78227}" srcOrd="0" destOrd="0" presId="urn:microsoft.com/office/officeart/2008/layout/CircularPictureCallout"/>
    <dgm:cxn modelId="{A35159B7-F621-45F0-910C-AA6B1FBBDF61}" type="presParOf" srcId="{07BFE5FB-9DEB-4746-90D4-E66AAFE78227}" destId="{4929D9D0-1159-42CD-9C4D-A8EB566DAC4D}" srcOrd="0" destOrd="0" presId="urn:microsoft.com/office/officeart/2008/layout/CircularPictureCallout"/>
    <dgm:cxn modelId="{0880CCEF-2EA9-48DF-A970-5975BE7A2F16}" type="presParOf" srcId="{4929D9D0-1159-42CD-9C4D-A8EB566DAC4D}" destId="{3D4293EA-B52B-4492-91CB-0A4AC266429F}" srcOrd="0" destOrd="0" presId="urn:microsoft.com/office/officeart/2008/layout/CircularPictureCallout"/>
    <dgm:cxn modelId="{7ED3BF1F-5039-4CF3-8F67-833CA90D35F0}" type="presParOf" srcId="{07BFE5FB-9DEB-4746-90D4-E66AAFE78227}" destId="{305E3C4D-8CFB-4B53-BFAB-D8387B07C070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BFC7A5E-4EDE-44A3-A04D-2EF765AF465B}" type="doc">
      <dgm:prSet loTypeId="urn:microsoft.com/office/officeart/2005/8/layout/vList6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CEE63FD-E5AA-4F28-AAB2-2961C8D0DF93}">
      <dgm:prSet phldrT="[Текст]" custT="1"/>
      <dgm:spPr>
        <a:solidFill>
          <a:srgbClr val="CFD5EA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/>
          <a:r>
            <a:rPr lang="ru-RU" sz="2000" b="1" dirty="0">
              <a:solidFill>
                <a:schemeClr val="tx1"/>
              </a:solidFill>
            </a:rPr>
            <a:t>АО «</a:t>
          </a:r>
          <a:r>
            <a:rPr lang="ru-RU" sz="2000" b="1" dirty="0" err="1">
              <a:solidFill>
                <a:schemeClr val="tx1"/>
              </a:solidFill>
            </a:rPr>
            <a:t>ПОЗиС</a:t>
          </a:r>
          <a:r>
            <a:rPr lang="ru-RU" sz="2000" b="1" dirty="0">
              <a:solidFill>
                <a:schemeClr val="tx1"/>
              </a:solidFill>
            </a:rPr>
            <a:t>»</a:t>
          </a:r>
        </a:p>
      </dgm:t>
    </dgm:pt>
    <dgm:pt modelId="{279B5B14-8FBC-4B83-857A-7BD7763A5275}" type="parTrans" cxnId="{F1086596-CCC7-4FAA-8CD3-0CCE4F28EA29}">
      <dgm:prSet/>
      <dgm:spPr/>
      <dgm:t>
        <a:bodyPr/>
        <a:lstStyle/>
        <a:p>
          <a:pPr algn="ctr"/>
          <a:endParaRPr lang="ru-RU" sz="2000"/>
        </a:p>
      </dgm:t>
    </dgm:pt>
    <dgm:pt modelId="{4FFA4FE7-20D7-4FA3-B28B-97D0A90DF280}" type="sibTrans" cxnId="{F1086596-CCC7-4FAA-8CD3-0CCE4F28EA29}">
      <dgm:prSet/>
      <dgm:spPr/>
      <dgm:t>
        <a:bodyPr/>
        <a:lstStyle/>
        <a:p>
          <a:pPr algn="ctr"/>
          <a:endParaRPr lang="ru-RU" sz="2000"/>
        </a:p>
      </dgm:t>
    </dgm:pt>
    <dgm:pt modelId="{9CE7A9FD-2265-46E8-A599-6153BEB4CC8E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 anchor="ctr"/>
        <a:lstStyle/>
        <a:p>
          <a:pPr algn="ctr">
            <a:buFontTx/>
            <a:buNone/>
          </a:pPr>
          <a:r>
            <a:rPr lang="en-US" sz="2000" b="1" dirty="0"/>
            <a:t>64,</a:t>
          </a:r>
          <a:r>
            <a:rPr lang="ru-RU" sz="2000" b="1" dirty="0"/>
            <a:t>4</a:t>
          </a:r>
          <a:r>
            <a:rPr lang="en-US" sz="2000" b="1" dirty="0"/>
            <a:t> </a:t>
          </a:r>
          <a:r>
            <a:rPr lang="ru-RU" sz="2000" b="1" dirty="0"/>
            <a:t>тыс. руб.</a:t>
          </a:r>
          <a:endParaRPr lang="ru-RU" sz="2000" dirty="0"/>
        </a:p>
      </dgm:t>
    </dgm:pt>
    <dgm:pt modelId="{92C8F656-E1A4-44E7-B8AF-6121F927629C}" type="parTrans" cxnId="{6FA343C0-2008-4B83-9D84-46219E98E970}">
      <dgm:prSet/>
      <dgm:spPr/>
      <dgm:t>
        <a:bodyPr/>
        <a:lstStyle/>
        <a:p>
          <a:pPr algn="ctr"/>
          <a:endParaRPr lang="ru-RU" sz="2000"/>
        </a:p>
      </dgm:t>
    </dgm:pt>
    <dgm:pt modelId="{0302FC94-61A5-4902-A2F8-438E97BA10A3}" type="sibTrans" cxnId="{6FA343C0-2008-4B83-9D84-46219E98E970}">
      <dgm:prSet/>
      <dgm:spPr/>
      <dgm:t>
        <a:bodyPr/>
        <a:lstStyle/>
        <a:p>
          <a:pPr algn="ctr"/>
          <a:endParaRPr lang="ru-RU" sz="2000"/>
        </a:p>
      </dgm:t>
    </dgm:pt>
    <dgm:pt modelId="{A2FA57A7-2AF3-49A6-9165-98382688A607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 anchor="ctr"/>
        <a:lstStyle/>
        <a:p>
          <a:pPr algn="ctr">
            <a:buFontTx/>
            <a:buNone/>
          </a:pPr>
          <a:r>
            <a:rPr lang="ru-RU" sz="2000" b="1" dirty="0"/>
            <a:t>44,0 тыс. руб.</a:t>
          </a:r>
          <a:endParaRPr lang="ru-RU" sz="2000" dirty="0"/>
        </a:p>
      </dgm:t>
    </dgm:pt>
    <dgm:pt modelId="{68AB2246-9FD4-4CCB-8D94-3D5B321AF434}" type="parTrans" cxnId="{51183305-B942-4436-BA57-009FB1581CA0}">
      <dgm:prSet/>
      <dgm:spPr/>
      <dgm:t>
        <a:bodyPr/>
        <a:lstStyle/>
        <a:p>
          <a:pPr algn="ctr"/>
          <a:endParaRPr lang="ru-RU" sz="2000"/>
        </a:p>
      </dgm:t>
    </dgm:pt>
    <dgm:pt modelId="{B11622F6-937B-4FA8-A411-2C43F3B2268D}" type="sibTrans" cxnId="{51183305-B942-4436-BA57-009FB1581CA0}">
      <dgm:prSet/>
      <dgm:spPr/>
      <dgm:t>
        <a:bodyPr/>
        <a:lstStyle/>
        <a:p>
          <a:pPr algn="ctr"/>
          <a:endParaRPr lang="ru-RU" sz="2000"/>
        </a:p>
      </dgm:t>
    </dgm:pt>
    <dgm:pt modelId="{07166EE8-4F23-481C-A413-C3F332BD6DC8}">
      <dgm:prSet phldrT="[Текст]" custT="1"/>
      <dgm:spPr>
        <a:solidFill>
          <a:schemeClr val="accent4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indent="0" algn="ctr">
            <a:spcAft>
              <a:spcPts val="0"/>
            </a:spcAft>
          </a:pPr>
          <a:endParaRPr lang="ru-RU" sz="2000" b="1" i="0" dirty="0"/>
        </a:p>
      </dgm:t>
    </dgm:pt>
    <dgm:pt modelId="{D32C0A14-F954-4010-94DE-B1D22179F844}" type="sibTrans" cxnId="{0ED26BC8-917D-46DF-B99C-779F713FFB26}">
      <dgm:prSet/>
      <dgm:spPr/>
      <dgm:t>
        <a:bodyPr/>
        <a:lstStyle/>
        <a:p>
          <a:pPr algn="ctr"/>
          <a:endParaRPr lang="ru-RU" sz="2000"/>
        </a:p>
      </dgm:t>
    </dgm:pt>
    <dgm:pt modelId="{8262BB04-D616-4319-B87B-B3CFF12F744F}" type="parTrans" cxnId="{0ED26BC8-917D-46DF-B99C-779F713FFB26}">
      <dgm:prSet/>
      <dgm:spPr/>
      <dgm:t>
        <a:bodyPr/>
        <a:lstStyle/>
        <a:p>
          <a:pPr algn="ctr"/>
          <a:endParaRPr lang="ru-RU" sz="2000"/>
        </a:p>
      </dgm:t>
    </dgm:pt>
    <dgm:pt modelId="{99E800C3-855F-4A2B-BFF8-3ACC75A81F86}">
      <dgm:prSet phldrT="[Текст]" custT="1"/>
      <dgm:spPr>
        <a:solidFill>
          <a:schemeClr val="accent6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/>
          <a:r>
            <a:rPr lang="ru-RU" sz="2000" b="1" dirty="0">
              <a:solidFill>
                <a:schemeClr val="tx1"/>
              </a:solidFill>
            </a:rPr>
            <a:t>ООО «Челны-Бройлер»</a:t>
          </a:r>
        </a:p>
      </dgm:t>
    </dgm:pt>
    <dgm:pt modelId="{76FF1497-C1D2-40F5-91AD-DB7938934B17}" type="parTrans" cxnId="{9EA8A621-8301-4BD0-ADAD-CF84E0E019A7}">
      <dgm:prSet/>
      <dgm:spPr/>
      <dgm:t>
        <a:bodyPr/>
        <a:lstStyle/>
        <a:p>
          <a:pPr algn="ctr"/>
          <a:endParaRPr lang="ru-RU" sz="2000"/>
        </a:p>
      </dgm:t>
    </dgm:pt>
    <dgm:pt modelId="{112747F7-BE7D-4545-9515-EEFBE684BD80}" type="sibTrans" cxnId="{9EA8A621-8301-4BD0-ADAD-CF84E0E019A7}">
      <dgm:prSet/>
      <dgm:spPr/>
      <dgm:t>
        <a:bodyPr/>
        <a:lstStyle/>
        <a:p>
          <a:pPr algn="ctr"/>
          <a:endParaRPr lang="ru-RU" sz="2000"/>
        </a:p>
      </dgm:t>
    </dgm:pt>
    <dgm:pt modelId="{E96EB331-3514-4ED7-BA33-3E835AB78AC0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/>
          <a:r>
            <a:rPr lang="ru-RU" sz="2000" b="1">
              <a:solidFill>
                <a:schemeClr val="tx1"/>
              </a:solidFill>
            </a:rPr>
            <a:t>АО «Аммоний»</a:t>
          </a:r>
          <a:endParaRPr lang="ru-RU" sz="2000" b="1" dirty="0">
            <a:solidFill>
              <a:schemeClr val="tx1"/>
            </a:solidFill>
          </a:endParaRPr>
        </a:p>
      </dgm:t>
    </dgm:pt>
    <dgm:pt modelId="{453557C2-5529-4BA8-B58F-65C132F024C7}" type="parTrans" cxnId="{2AD097F2-47C5-4BF7-9598-CB6E41EB181C}">
      <dgm:prSet/>
      <dgm:spPr/>
      <dgm:t>
        <a:bodyPr/>
        <a:lstStyle/>
        <a:p>
          <a:pPr algn="ctr"/>
          <a:endParaRPr lang="ru-RU" sz="2000"/>
        </a:p>
      </dgm:t>
    </dgm:pt>
    <dgm:pt modelId="{2A89F57D-F184-496D-BB8F-E92CA8E9858B}" type="sibTrans" cxnId="{2AD097F2-47C5-4BF7-9598-CB6E41EB181C}">
      <dgm:prSet/>
      <dgm:spPr/>
      <dgm:t>
        <a:bodyPr/>
        <a:lstStyle/>
        <a:p>
          <a:pPr algn="ctr"/>
          <a:endParaRPr lang="ru-RU" sz="2000"/>
        </a:p>
      </dgm:t>
    </dgm:pt>
    <dgm:pt modelId="{3C5D96E0-8834-49AD-86A4-153B48083888}">
      <dgm:prSet phldrT="[Текст]" custT="1"/>
      <dgm:spPr>
        <a:solidFill>
          <a:schemeClr val="accent2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000" b="1" dirty="0">
              <a:solidFill>
                <a:schemeClr val="tx1"/>
              </a:solidFill>
            </a:rPr>
            <a:t>АО «Нижнекамское ПАТП-1»</a:t>
          </a:r>
        </a:p>
      </dgm:t>
    </dgm:pt>
    <dgm:pt modelId="{F0A800D2-BE91-465F-8AD0-4585BFEB91A4}" type="parTrans" cxnId="{512DF9FD-A018-406C-909D-C248CB41B089}">
      <dgm:prSet/>
      <dgm:spPr/>
      <dgm:t>
        <a:bodyPr/>
        <a:lstStyle/>
        <a:p>
          <a:pPr algn="ctr"/>
          <a:endParaRPr lang="ru-RU" sz="2000"/>
        </a:p>
      </dgm:t>
    </dgm:pt>
    <dgm:pt modelId="{EF01906C-A8CC-4EF2-B1FE-C8B1EA0CB32E}" type="sibTrans" cxnId="{512DF9FD-A018-406C-909D-C248CB41B089}">
      <dgm:prSet/>
      <dgm:spPr/>
      <dgm:t>
        <a:bodyPr/>
        <a:lstStyle/>
        <a:p>
          <a:pPr algn="ctr"/>
          <a:endParaRPr lang="ru-RU" sz="2000"/>
        </a:p>
      </dgm:t>
    </dgm:pt>
    <dgm:pt modelId="{58E43E91-832E-423C-81F6-95ABDCF8ECEE}">
      <dgm:prSet phldrT="[Текст]" phldr="1" custT="1"/>
      <dgm:spPr>
        <a:solidFill>
          <a:srgbClr val="A5A5A5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/>
          <a:endParaRPr lang="ru-RU" sz="200" dirty="0">
            <a:solidFill>
              <a:schemeClr val="accent2">
                <a:lumMod val="75000"/>
              </a:schemeClr>
            </a:solidFill>
          </a:endParaRPr>
        </a:p>
      </dgm:t>
    </dgm:pt>
    <dgm:pt modelId="{9059DDA3-32D9-41F8-979E-EB3E040E4369}" type="parTrans" cxnId="{CE515501-A236-4E7A-B0DC-F8193BF822AD}">
      <dgm:prSet/>
      <dgm:spPr/>
      <dgm:t>
        <a:bodyPr/>
        <a:lstStyle/>
        <a:p>
          <a:pPr algn="ctr"/>
          <a:endParaRPr lang="ru-RU" sz="2000"/>
        </a:p>
      </dgm:t>
    </dgm:pt>
    <dgm:pt modelId="{90A1770B-F367-49B0-83EF-C792209F930C}" type="sibTrans" cxnId="{CE515501-A236-4E7A-B0DC-F8193BF822AD}">
      <dgm:prSet/>
      <dgm:spPr/>
      <dgm:t>
        <a:bodyPr/>
        <a:lstStyle/>
        <a:p>
          <a:pPr algn="ctr"/>
          <a:endParaRPr lang="ru-RU" sz="2000"/>
        </a:p>
      </dgm:t>
    </dgm:pt>
    <dgm:pt modelId="{F33D1EDF-7874-4F71-88D4-6D9A37434914}">
      <dgm:prSet custT="1"/>
      <dgm:spPr>
        <a:solidFill>
          <a:schemeClr val="accent6">
            <a:lumMod val="20000"/>
            <a:lumOff val="80000"/>
            <a:alpha val="9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 anchor="ctr"/>
        <a:lstStyle/>
        <a:p>
          <a:pPr algn="ctr">
            <a:buFontTx/>
            <a:buNone/>
          </a:pPr>
          <a:r>
            <a:rPr lang="ru-RU" sz="2000" b="1" dirty="0"/>
            <a:t>62,7</a:t>
          </a:r>
          <a:r>
            <a:rPr lang="en-US" sz="2000" b="1" dirty="0"/>
            <a:t> </a:t>
          </a:r>
          <a:r>
            <a:rPr lang="ru-RU" sz="2000" b="1" dirty="0"/>
            <a:t>тыс. руб.</a:t>
          </a:r>
          <a:endParaRPr lang="ru-RU" sz="2000" dirty="0"/>
        </a:p>
      </dgm:t>
    </dgm:pt>
    <dgm:pt modelId="{5894116F-99B6-4E95-A87F-DCC1F6CF080D}" type="parTrans" cxnId="{E73625DE-9C10-4BB0-A0E8-74FBA116C8D4}">
      <dgm:prSet/>
      <dgm:spPr/>
      <dgm:t>
        <a:bodyPr/>
        <a:lstStyle/>
        <a:p>
          <a:pPr algn="ctr"/>
          <a:endParaRPr lang="ru-RU" sz="2000"/>
        </a:p>
      </dgm:t>
    </dgm:pt>
    <dgm:pt modelId="{AA281C8D-1855-4747-97DF-633ECF2E9544}" type="sibTrans" cxnId="{E73625DE-9C10-4BB0-A0E8-74FBA116C8D4}">
      <dgm:prSet/>
      <dgm:spPr/>
      <dgm:t>
        <a:bodyPr/>
        <a:lstStyle/>
        <a:p>
          <a:pPr algn="ctr"/>
          <a:endParaRPr lang="ru-RU" sz="2000"/>
        </a:p>
      </dgm:t>
    </dgm:pt>
    <dgm:pt modelId="{E4164E04-299F-4C87-BB18-02426CE643AF}">
      <dgm:prSet custT="1"/>
      <dgm:spPr>
        <a:scene3d>
          <a:camera prst="orthographicFront"/>
          <a:lightRig rig="threePt" dir="t"/>
        </a:scene3d>
        <a:sp3d>
          <a:bevelT/>
        </a:sp3d>
      </dgm:spPr>
      <dgm:t>
        <a:bodyPr anchor="ctr"/>
        <a:lstStyle/>
        <a:p>
          <a:pPr algn="ctr">
            <a:buFontTx/>
            <a:buNone/>
          </a:pPr>
          <a:r>
            <a:rPr lang="ru-RU" sz="2000" b="1" dirty="0"/>
            <a:t>39,7 тыс. руб.</a:t>
          </a:r>
          <a:endParaRPr lang="ru-RU" sz="2000" dirty="0"/>
        </a:p>
      </dgm:t>
    </dgm:pt>
    <dgm:pt modelId="{510025E3-511C-4F27-8E32-5C426707562C}" type="parTrans" cxnId="{2C8E776C-6FB5-4EC7-9F29-AD02ED711E25}">
      <dgm:prSet/>
      <dgm:spPr/>
      <dgm:t>
        <a:bodyPr/>
        <a:lstStyle/>
        <a:p>
          <a:pPr algn="ctr"/>
          <a:endParaRPr lang="ru-RU" sz="2000"/>
        </a:p>
      </dgm:t>
    </dgm:pt>
    <dgm:pt modelId="{AA03AF99-FAAC-4F4A-8FBD-26620905365F}" type="sibTrans" cxnId="{2C8E776C-6FB5-4EC7-9F29-AD02ED711E25}">
      <dgm:prSet/>
      <dgm:spPr/>
      <dgm:t>
        <a:bodyPr/>
        <a:lstStyle/>
        <a:p>
          <a:pPr algn="ctr"/>
          <a:endParaRPr lang="ru-RU" sz="2000"/>
        </a:p>
      </dgm:t>
    </dgm:pt>
    <dgm:pt modelId="{1D395AF1-D24E-4506-986F-8D71ECB2AB1A}">
      <dgm:prSet custT="1"/>
      <dgm:spPr>
        <a:scene3d>
          <a:camera prst="orthographicFront"/>
          <a:lightRig rig="threePt" dir="t"/>
        </a:scene3d>
        <a:sp3d>
          <a:bevelT/>
        </a:sp3d>
      </dgm:spPr>
      <dgm:t>
        <a:bodyPr anchor="ctr"/>
        <a:lstStyle/>
        <a:p>
          <a:pPr algn="ctr">
            <a:buFontTx/>
            <a:buNone/>
          </a:pPr>
          <a:r>
            <a:rPr lang="ru-RU" sz="2000" b="1" dirty="0"/>
            <a:t>37,7 тыс. руб.</a:t>
          </a:r>
          <a:endParaRPr lang="ru-RU" sz="2000" dirty="0"/>
        </a:p>
      </dgm:t>
    </dgm:pt>
    <dgm:pt modelId="{29EE4116-54FB-4815-8065-E0B608BB132E}" type="parTrans" cxnId="{7A884839-C2AE-4127-A4BA-2FD310F165AE}">
      <dgm:prSet/>
      <dgm:spPr/>
      <dgm:t>
        <a:bodyPr/>
        <a:lstStyle/>
        <a:p>
          <a:pPr algn="ctr"/>
          <a:endParaRPr lang="ru-RU" sz="2000"/>
        </a:p>
      </dgm:t>
    </dgm:pt>
    <dgm:pt modelId="{F086D8C1-2875-47C2-8C3C-8C12C695B48F}" type="sibTrans" cxnId="{7A884839-C2AE-4127-A4BA-2FD310F165AE}">
      <dgm:prSet/>
      <dgm:spPr/>
      <dgm:t>
        <a:bodyPr/>
        <a:lstStyle/>
        <a:p>
          <a:pPr algn="ctr"/>
          <a:endParaRPr lang="ru-RU" sz="2000"/>
        </a:p>
      </dgm:t>
    </dgm:pt>
    <dgm:pt modelId="{7D69FF64-24FB-4B4C-B052-7C0BCD45C87F}">
      <dgm:prSet custT="1"/>
      <dgm:spPr>
        <a:scene3d>
          <a:camera prst="orthographicFront"/>
          <a:lightRig rig="threePt" dir="t"/>
        </a:scene3d>
        <a:sp3d>
          <a:bevelT/>
        </a:sp3d>
      </dgm:spPr>
      <dgm:t>
        <a:bodyPr anchor="ctr"/>
        <a:lstStyle/>
        <a:p>
          <a:pPr algn="ctr">
            <a:buFontTx/>
            <a:buNone/>
          </a:pPr>
          <a:r>
            <a:rPr lang="ru-RU" sz="2000" b="1" dirty="0"/>
            <a:t>33,1 тыс. руб.</a:t>
          </a:r>
          <a:endParaRPr lang="ru-RU" sz="2000" dirty="0"/>
        </a:p>
      </dgm:t>
    </dgm:pt>
    <dgm:pt modelId="{5E8751F2-2AB8-4B6E-8E79-FBAF2D2812AB}" type="parTrans" cxnId="{3EE623F1-277F-4D42-A03F-EBFF98727D0B}">
      <dgm:prSet/>
      <dgm:spPr/>
      <dgm:t>
        <a:bodyPr/>
        <a:lstStyle/>
        <a:p>
          <a:pPr algn="ctr"/>
          <a:endParaRPr lang="ru-RU" sz="2000"/>
        </a:p>
      </dgm:t>
    </dgm:pt>
    <dgm:pt modelId="{C809BC40-FF78-4BC3-BB3D-17ED52A1CDA9}" type="sibTrans" cxnId="{3EE623F1-277F-4D42-A03F-EBFF98727D0B}">
      <dgm:prSet/>
      <dgm:spPr/>
      <dgm:t>
        <a:bodyPr/>
        <a:lstStyle/>
        <a:p>
          <a:pPr algn="ctr"/>
          <a:endParaRPr lang="ru-RU" sz="2000"/>
        </a:p>
      </dgm:t>
    </dgm:pt>
    <dgm:pt modelId="{7C24C334-97BD-4771-B616-5E6D21C131C6}" type="pres">
      <dgm:prSet presAssocID="{CBFC7A5E-4EDE-44A3-A04D-2EF765AF465B}" presName="Name0" presStyleCnt="0">
        <dgm:presLayoutVars>
          <dgm:dir/>
          <dgm:animLvl val="lvl"/>
          <dgm:resizeHandles/>
        </dgm:presLayoutVars>
      </dgm:prSet>
      <dgm:spPr/>
    </dgm:pt>
    <dgm:pt modelId="{17294574-61BE-4A24-A378-10E37B5E3C69}" type="pres">
      <dgm:prSet presAssocID="{ECEE63FD-E5AA-4F28-AAB2-2961C8D0DF93}" presName="linNode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7AF6CB4F-6190-4EF8-89CD-93F67D0D622E}" type="pres">
      <dgm:prSet presAssocID="{ECEE63FD-E5AA-4F28-AAB2-2961C8D0DF93}" presName="parentShp" presStyleLbl="node1" presStyleIdx="0" presStyleCnt="6" custScaleX="162425">
        <dgm:presLayoutVars>
          <dgm:bulletEnabled val="1"/>
        </dgm:presLayoutVars>
      </dgm:prSet>
      <dgm:spPr/>
    </dgm:pt>
    <dgm:pt modelId="{E40FD014-A2EF-4888-8B4B-66B6950B93DD}" type="pres">
      <dgm:prSet presAssocID="{ECEE63FD-E5AA-4F28-AAB2-2961C8D0DF93}" presName="childShp" presStyleLbl="bgAccFollowNode1" presStyleIdx="0" presStyleCnt="6" custScaleX="71835">
        <dgm:presLayoutVars>
          <dgm:bulletEnabled val="1"/>
        </dgm:presLayoutVars>
      </dgm:prSet>
      <dgm:spPr/>
    </dgm:pt>
    <dgm:pt modelId="{E712413C-B236-4AF3-994A-190F7268E561}" type="pres">
      <dgm:prSet presAssocID="{4FFA4FE7-20D7-4FA3-B28B-97D0A90DF280}" presName="spacing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6EC66348-FC48-43FE-AA3E-D1C5007C2353}" type="pres">
      <dgm:prSet presAssocID="{99E800C3-855F-4A2B-BFF8-3ACC75A81F86}" presName="linNode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0560AC4D-7A44-443D-8628-A0CD7CC3BBD5}" type="pres">
      <dgm:prSet presAssocID="{99E800C3-855F-4A2B-BFF8-3ACC75A81F86}" presName="parentShp" presStyleLbl="node1" presStyleIdx="1" presStyleCnt="6" custScaleX="162425">
        <dgm:presLayoutVars>
          <dgm:bulletEnabled val="1"/>
        </dgm:presLayoutVars>
      </dgm:prSet>
      <dgm:spPr/>
    </dgm:pt>
    <dgm:pt modelId="{27F5A382-08CC-4457-A689-B925621F2AE5}" type="pres">
      <dgm:prSet presAssocID="{99E800C3-855F-4A2B-BFF8-3ACC75A81F86}" presName="childShp" presStyleLbl="bgAccFollowNode1" presStyleIdx="1" presStyleCnt="6" custScaleX="71835">
        <dgm:presLayoutVars>
          <dgm:bulletEnabled val="1"/>
        </dgm:presLayoutVars>
      </dgm:prSet>
      <dgm:spPr/>
    </dgm:pt>
    <dgm:pt modelId="{276656D3-58FC-4BCB-8531-2A94419CCFA8}" type="pres">
      <dgm:prSet presAssocID="{112747F7-BE7D-4545-9515-EEFBE684BD80}" presName="spacing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87624473-9DE3-45B8-B63B-782FBB4E59CF}" type="pres">
      <dgm:prSet presAssocID="{07166EE8-4F23-481C-A413-C3F332BD6DC8}" presName="linNode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138CC1B9-352D-4A50-B2FC-5EDA60959B45}" type="pres">
      <dgm:prSet presAssocID="{07166EE8-4F23-481C-A413-C3F332BD6DC8}" presName="parentShp" presStyleLbl="node1" presStyleIdx="2" presStyleCnt="6" custScaleX="157455">
        <dgm:presLayoutVars>
          <dgm:bulletEnabled val="1"/>
        </dgm:presLayoutVars>
      </dgm:prSet>
      <dgm:spPr/>
    </dgm:pt>
    <dgm:pt modelId="{2F428644-8AFE-4D79-93D7-76BA28987DDE}" type="pres">
      <dgm:prSet presAssocID="{07166EE8-4F23-481C-A413-C3F332BD6DC8}" presName="childShp" presStyleLbl="bgAccFollowNode1" presStyleIdx="2" presStyleCnt="6" custScaleX="71835">
        <dgm:presLayoutVars>
          <dgm:bulletEnabled val="1"/>
        </dgm:presLayoutVars>
      </dgm:prSet>
      <dgm:spPr/>
    </dgm:pt>
    <dgm:pt modelId="{559F984D-88A4-49C5-8777-D83F06645168}" type="pres">
      <dgm:prSet presAssocID="{D32C0A14-F954-4010-94DE-B1D22179F844}" presName="spacing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775A309C-4168-457D-8AC9-0643F0F3D3F7}" type="pres">
      <dgm:prSet presAssocID="{E96EB331-3514-4ED7-BA33-3E835AB78AC0}" presName="linNode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158B7D0C-9C21-4913-A8B7-7163995AB651}" type="pres">
      <dgm:prSet presAssocID="{E96EB331-3514-4ED7-BA33-3E835AB78AC0}" presName="parentShp" presStyleLbl="node1" presStyleIdx="3" presStyleCnt="6" custScaleX="162425">
        <dgm:presLayoutVars>
          <dgm:bulletEnabled val="1"/>
        </dgm:presLayoutVars>
      </dgm:prSet>
      <dgm:spPr/>
    </dgm:pt>
    <dgm:pt modelId="{FC581FC7-7B98-4A53-B88A-3D3785C8927D}" type="pres">
      <dgm:prSet presAssocID="{E96EB331-3514-4ED7-BA33-3E835AB78AC0}" presName="childShp" presStyleLbl="bgAccFollowNode1" presStyleIdx="3" presStyleCnt="6" custScaleX="71835">
        <dgm:presLayoutVars>
          <dgm:bulletEnabled val="1"/>
        </dgm:presLayoutVars>
      </dgm:prSet>
      <dgm:spPr/>
    </dgm:pt>
    <dgm:pt modelId="{16F37528-A8AC-4147-9DBF-E293DFE5F22F}" type="pres">
      <dgm:prSet presAssocID="{2A89F57D-F184-496D-BB8F-E92CA8E9858B}" presName="spacing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C205B493-B80B-48E0-A3A7-2FBCA4822A48}" type="pres">
      <dgm:prSet presAssocID="{3C5D96E0-8834-49AD-86A4-153B48083888}" presName="linNode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B278CE41-D227-4F3A-A308-D17EFCE01574}" type="pres">
      <dgm:prSet presAssocID="{3C5D96E0-8834-49AD-86A4-153B48083888}" presName="parentShp" presStyleLbl="node1" presStyleIdx="4" presStyleCnt="6" custScaleX="162425">
        <dgm:presLayoutVars>
          <dgm:bulletEnabled val="1"/>
        </dgm:presLayoutVars>
      </dgm:prSet>
      <dgm:spPr/>
    </dgm:pt>
    <dgm:pt modelId="{8B12CF5F-9A26-494A-86F5-AE21CCC76934}" type="pres">
      <dgm:prSet presAssocID="{3C5D96E0-8834-49AD-86A4-153B48083888}" presName="childShp" presStyleLbl="bgAccFollowNode1" presStyleIdx="4" presStyleCnt="6" custScaleX="71835">
        <dgm:presLayoutVars>
          <dgm:bulletEnabled val="1"/>
        </dgm:presLayoutVars>
      </dgm:prSet>
      <dgm:spPr/>
    </dgm:pt>
    <dgm:pt modelId="{541180C8-220B-43A5-B119-E38FEF54EF11}" type="pres">
      <dgm:prSet presAssocID="{EF01906C-A8CC-4EF2-B1FE-C8B1EA0CB32E}" presName="spacing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10E14A4B-5896-4A7D-9C5E-BF39C2D0A059}" type="pres">
      <dgm:prSet presAssocID="{58E43E91-832E-423C-81F6-95ABDCF8ECEE}" presName="linNode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B211D6C1-FBE2-4654-8C44-82071B1EEAA0}" type="pres">
      <dgm:prSet presAssocID="{58E43E91-832E-423C-81F6-95ABDCF8ECEE}" presName="parentShp" presStyleLbl="node1" presStyleIdx="5" presStyleCnt="6" custScaleX="162425" custLinFactNeighborX="370" custLinFactNeighborY="80">
        <dgm:presLayoutVars>
          <dgm:bulletEnabled val="1"/>
        </dgm:presLayoutVars>
      </dgm:prSet>
      <dgm:spPr/>
    </dgm:pt>
    <dgm:pt modelId="{1D16B2D6-E29F-4413-8DA4-F089E9EE1C77}" type="pres">
      <dgm:prSet presAssocID="{58E43E91-832E-423C-81F6-95ABDCF8ECEE}" presName="childShp" presStyleLbl="bgAccFollowNode1" presStyleIdx="5" presStyleCnt="6" custScaleX="71835">
        <dgm:presLayoutVars>
          <dgm:bulletEnabled val="1"/>
        </dgm:presLayoutVars>
      </dgm:prSet>
      <dgm:spPr/>
    </dgm:pt>
  </dgm:ptLst>
  <dgm:cxnLst>
    <dgm:cxn modelId="{CE515501-A236-4E7A-B0DC-F8193BF822AD}" srcId="{CBFC7A5E-4EDE-44A3-A04D-2EF765AF465B}" destId="{58E43E91-832E-423C-81F6-95ABDCF8ECEE}" srcOrd="5" destOrd="0" parTransId="{9059DDA3-32D9-41F8-979E-EB3E040E4369}" sibTransId="{90A1770B-F367-49B0-83EF-C792209F930C}"/>
    <dgm:cxn modelId="{51183305-B942-4436-BA57-009FB1581CA0}" srcId="{07166EE8-4F23-481C-A413-C3F332BD6DC8}" destId="{A2FA57A7-2AF3-49A6-9165-98382688A607}" srcOrd="0" destOrd="0" parTransId="{68AB2246-9FD4-4CCB-8D94-3D5B321AF434}" sibTransId="{B11622F6-937B-4FA8-A411-2C43F3B2268D}"/>
    <dgm:cxn modelId="{AC47F70E-D000-4A33-80E6-8425C78A5A09}" type="presOf" srcId="{99E800C3-855F-4A2B-BFF8-3ACC75A81F86}" destId="{0560AC4D-7A44-443D-8628-A0CD7CC3BBD5}" srcOrd="0" destOrd="0" presId="urn:microsoft.com/office/officeart/2005/8/layout/vList6"/>
    <dgm:cxn modelId="{0C28420F-E586-47B2-A645-0DE6ABDBDA90}" type="presOf" srcId="{58E43E91-832E-423C-81F6-95ABDCF8ECEE}" destId="{B211D6C1-FBE2-4654-8C44-82071B1EEAA0}" srcOrd="0" destOrd="0" presId="urn:microsoft.com/office/officeart/2005/8/layout/vList6"/>
    <dgm:cxn modelId="{9EA8A621-8301-4BD0-ADAD-CF84E0E019A7}" srcId="{CBFC7A5E-4EDE-44A3-A04D-2EF765AF465B}" destId="{99E800C3-855F-4A2B-BFF8-3ACC75A81F86}" srcOrd="1" destOrd="0" parTransId="{76FF1497-C1D2-40F5-91AD-DB7938934B17}" sibTransId="{112747F7-BE7D-4545-9515-EEFBE684BD80}"/>
    <dgm:cxn modelId="{4EEFC22B-0888-4C7F-BEC0-0976342B468C}" type="presOf" srcId="{3C5D96E0-8834-49AD-86A4-153B48083888}" destId="{B278CE41-D227-4F3A-A308-D17EFCE01574}" srcOrd="0" destOrd="0" presId="urn:microsoft.com/office/officeart/2005/8/layout/vList6"/>
    <dgm:cxn modelId="{6C57192E-338E-45DB-9558-BCDA7BE8016C}" type="presOf" srcId="{1D395AF1-D24E-4506-986F-8D71ECB2AB1A}" destId="{8B12CF5F-9A26-494A-86F5-AE21CCC76934}" srcOrd="0" destOrd="0" presId="urn:microsoft.com/office/officeart/2005/8/layout/vList6"/>
    <dgm:cxn modelId="{7A884839-C2AE-4127-A4BA-2FD310F165AE}" srcId="{3C5D96E0-8834-49AD-86A4-153B48083888}" destId="{1D395AF1-D24E-4506-986F-8D71ECB2AB1A}" srcOrd="0" destOrd="0" parTransId="{29EE4116-54FB-4815-8065-E0B608BB132E}" sibTransId="{F086D8C1-2875-47C2-8C3C-8C12C695B48F}"/>
    <dgm:cxn modelId="{C0CD343E-3887-4277-99F0-55C2F0D547E0}" type="presOf" srcId="{07166EE8-4F23-481C-A413-C3F332BD6DC8}" destId="{138CC1B9-352D-4A50-B2FC-5EDA60959B45}" srcOrd="0" destOrd="0" presId="urn:microsoft.com/office/officeart/2005/8/layout/vList6"/>
    <dgm:cxn modelId="{12D4D941-FE07-42AD-BDEA-64A64EFA881D}" type="presOf" srcId="{7D69FF64-24FB-4B4C-B052-7C0BCD45C87F}" destId="{1D16B2D6-E29F-4413-8DA4-F089E9EE1C77}" srcOrd="0" destOrd="0" presId="urn:microsoft.com/office/officeart/2005/8/layout/vList6"/>
    <dgm:cxn modelId="{2C8E776C-6FB5-4EC7-9F29-AD02ED711E25}" srcId="{E96EB331-3514-4ED7-BA33-3E835AB78AC0}" destId="{E4164E04-299F-4C87-BB18-02426CE643AF}" srcOrd="0" destOrd="0" parTransId="{510025E3-511C-4F27-8E32-5C426707562C}" sibTransId="{AA03AF99-FAAC-4F4A-8FBD-26620905365F}"/>
    <dgm:cxn modelId="{43137892-C3AE-47DC-B68F-207B8FB77D7B}" type="presOf" srcId="{E96EB331-3514-4ED7-BA33-3E835AB78AC0}" destId="{158B7D0C-9C21-4913-A8B7-7163995AB651}" srcOrd="0" destOrd="0" presId="urn:microsoft.com/office/officeart/2005/8/layout/vList6"/>
    <dgm:cxn modelId="{468F4D93-C138-4884-B514-B6EEC3A85F72}" type="presOf" srcId="{F33D1EDF-7874-4F71-88D4-6D9A37434914}" destId="{27F5A382-08CC-4457-A689-B925621F2AE5}" srcOrd="0" destOrd="0" presId="urn:microsoft.com/office/officeart/2005/8/layout/vList6"/>
    <dgm:cxn modelId="{F1086596-CCC7-4FAA-8CD3-0CCE4F28EA29}" srcId="{CBFC7A5E-4EDE-44A3-A04D-2EF765AF465B}" destId="{ECEE63FD-E5AA-4F28-AAB2-2961C8D0DF93}" srcOrd="0" destOrd="0" parTransId="{279B5B14-8FBC-4B83-857A-7BD7763A5275}" sibTransId="{4FFA4FE7-20D7-4FA3-B28B-97D0A90DF280}"/>
    <dgm:cxn modelId="{6FA343C0-2008-4B83-9D84-46219E98E970}" srcId="{ECEE63FD-E5AA-4F28-AAB2-2961C8D0DF93}" destId="{9CE7A9FD-2265-46E8-A599-6153BEB4CC8E}" srcOrd="0" destOrd="0" parTransId="{92C8F656-E1A4-44E7-B8AF-6121F927629C}" sibTransId="{0302FC94-61A5-4902-A2F8-438E97BA10A3}"/>
    <dgm:cxn modelId="{0ED26BC8-917D-46DF-B99C-779F713FFB26}" srcId="{CBFC7A5E-4EDE-44A3-A04D-2EF765AF465B}" destId="{07166EE8-4F23-481C-A413-C3F332BD6DC8}" srcOrd="2" destOrd="0" parTransId="{8262BB04-D616-4319-B87B-B3CFF12F744F}" sibTransId="{D32C0A14-F954-4010-94DE-B1D22179F844}"/>
    <dgm:cxn modelId="{29D4BCC8-A417-4CB3-897F-9FE773E61CC8}" type="presOf" srcId="{9CE7A9FD-2265-46E8-A599-6153BEB4CC8E}" destId="{E40FD014-A2EF-4888-8B4B-66B6950B93DD}" srcOrd="0" destOrd="0" presId="urn:microsoft.com/office/officeart/2005/8/layout/vList6"/>
    <dgm:cxn modelId="{025FDBCE-8C03-4610-AA45-2B21E9C8805D}" type="presOf" srcId="{A2FA57A7-2AF3-49A6-9165-98382688A607}" destId="{2F428644-8AFE-4D79-93D7-76BA28987DDE}" srcOrd="0" destOrd="0" presId="urn:microsoft.com/office/officeart/2005/8/layout/vList6"/>
    <dgm:cxn modelId="{195D28CF-95F5-4295-AD75-B9637080BA10}" type="presOf" srcId="{ECEE63FD-E5AA-4F28-AAB2-2961C8D0DF93}" destId="{7AF6CB4F-6190-4EF8-89CD-93F67D0D622E}" srcOrd="0" destOrd="0" presId="urn:microsoft.com/office/officeart/2005/8/layout/vList6"/>
    <dgm:cxn modelId="{FCD33DD9-1CE3-4F0E-850D-6E2FFC13FF42}" type="presOf" srcId="{E4164E04-299F-4C87-BB18-02426CE643AF}" destId="{FC581FC7-7B98-4A53-B88A-3D3785C8927D}" srcOrd="0" destOrd="0" presId="urn:microsoft.com/office/officeart/2005/8/layout/vList6"/>
    <dgm:cxn modelId="{E73625DE-9C10-4BB0-A0E8-74FBA116C8D4}" srcId="{99E800C3-855F-4A2B-BFF8-3ACC75A81F86}" destId="{F33D1EDF-7874-4F71-88D4-6D9A37434914}" srcOrd="0" destOrd="0" parTransId="{5894116F-99B6-4E95-A87F-DCC1F6CF080D}" sibTransId="{AA281C8D-1855-4747-97DF-633ECF2E9544}"/>
    <dgm:cxn modelId="{3EE623F1-277F-4D42-A03F-EBFF98727D0B}" srcId="{58E43E91-832E-423C-81F6-95ABDCF8ECEE}" destId="{7D69FF64-24FB-4B4C-B052-7C0BCD45C87F}" srcOrd="0" destOrd="0" parTransId="{5E8751F2-2AB8-4B6E-8E79-FBAF2D2812AB}" sibTransId="{C809BC40-FF78-4BC3-BB3D-17ED52A1CDA9}"/>
    <dgm:cxn modelId="{2AD097F2-47C5-4BF7-9598-CB6E41EB181C}" srcId="{CBFC7A5E-4EDE-44A3-A04D-2EF765AF465B}" destId="{E96EB331-3514-4ED7-BA33-3E835AB78AC0}" srcOrd="3" destOrd="0" parTransId="{453557C2-5529-4BA8-B58F-65C132F024C7}" sibTransId="{2A89F57D-F184-496D-BB8F-E92CA8E9858B}"/>
    <dgm:cxn modelId="{C68048F7-2372-4993-B9E7-F154F9D6F138}" type="presOf" srcId="{CBFC7A5E-4EDE-44A3-A04D-2EF765AF465B}" destId="{7C24C334-97BD-4771-B616-5E6D21C131C6}" srcOrd="0" destOrd="0" presId="urn:microsoft.com/office/officeart/2005/8/layout/vList6"/>
    <dgm:cxn modelId="{512DF9FD-A018-406C-909D-C248CB41B089}" srcId="{CBFC7A5E-4EDE-44A3-A04D-2EF765AF465B}" destId="{3C5D96E0-8834-49AD-86A4-153B48083888}" srcOrd="4" destOrd="0" parTransId="{F0A800D2-BE91-465F-8AD0-4585BFEB91A4}" sibTransId="{EF01906C-A8CC-4EF2-B1FE-C8B1EA0CB32E}"/>
    <dgm:cxn modelId="{75FFA496-F03B-40E7-B4DE-7C6ACF3C56EC}" type="presParOf" srcId="{7C24C334-97BD-4771-B616-5E6D21C131C6}" destId="{17294574-61BE-4A24-A378-10E37B5E3C69}" srcOrd="0" destOrd="0" presId="urn:microsoft.com/office/officeart/2005/8/layout/vList6"/>
    <dgm:cxn modelId="{39306536-7324-456F-B914-9D99ADF4924E}" type="presParOf" srcId="{17294574-61BE-4A24-A378-10E37B5E3C69}" destId="{7AF6CB4F-6190-4EF8-89CD-93F67D0D622E}" srcOrd="0" destOrd="0" presId="urn:microsoft.com/office/officeart/2005/8/layout/vList6"/>
    <dgm:cxn modelId="{52F597F1-CFF2-439E-886D-4AC30714D0F5}" type="presParOf" srcId="{17294574-61BE-4A24-A378-10E37B5E3C69}" destId="{E40FD014-A2EF-4888-8B4B-66B6950B93DD}" srcOrd="1" destOrd="0" presId="urn:microsoft.com/office/officeart/2005/8/layout/vList6"/>
    <dgm:cxn modelId="{E7F355CE-2E7E-4DCF-97A7-5424A33C6234}" type="presParOf" srcId="{7C24C334-97BD-4771-B616-5E6D21C131C6}" destId="{E712413C-B236-4AF3-994A-190F7268E561}" srcOrd="1" destOrd="0" presId="urn:microsoft.com/office/officeart/2005/8/layout/vList6"/>
    <dgm:cxn modelId="{35D8E184-403E-4452-8B1F-76759170DCBD}" type="presParOf" srcId="{7C24C334-97BD-4771-B616-5E6D21C131C6}" destId="{6EC66348-FC48-43FE-AA3E-D1C5007C2353}" srcOrd="2" destOrd="0" presId="urn:microsoft.com/office/officeart/2005/8/layout/vList6"/>
    <dgm:cxn modelId="{76B24692-0F53-4D87-B1C6-AE45E26B009B}" type="presParOf" srcId="{6EC66348-FC48-43FE-AA3E-D1C5007C2353}" destId="{0560AC4D-7A44-443D-8628-A0CD7CC3BBD5}" srcOrd="0" destOrd="0" presId="urn:microsoft.com/office/officeart/2005/8/layout/vList6"/>
    <dgm:cxn modelId="{88BAA2E3-357C-4D47-829D-5C223B29C651}" type="presParOf" srcId="{6EC66348-FC48-43FE-AA3E-D1C5007C2353}" destId="{27F5A382-08CC-4457-A689-B925621F2AE5}" srcOrd="1" destOrd="0" presId="urn:microsoft.com/office/officeart/2005/8/layout/vList6"/>
    <dgm:cxn modelId="{57E93283-228A-43A3-AA98-96D6653F33D1}" type="presParOf" srcId="{7C24C334-97BD-4771-B616-5E6D21C131C6}" destId="{276656D3-58FC-4BCB-8531-2A94419CCFA8}" srcOrd="3" destOrd="0" presId="urn:microsoft.com/office/officeart/2005/8/layout/vList6"/>
    <dgm:cxn modelId="{56A80190-143C-4E49-8795-49E417764DE0}" type="presParOf" srcId="{7C24C334-97BD-4771-B616-5E6D21C131C6}" destId="{87624473-9DE3-45B8-B63B-782FBB4E59CF}" srcOrd="4" destOrd="0" presId="urn:microsoft.com/office/officeart/2005/8/layout/vList6"/>
    <dgm:cxn modelId="{8A0C4834-4D7F-4AAA-9CAF-14B4C3E662D1}" type="presParOf" srcId="{87624473-9DE3-45B8-B63B-782FBB4E59CF}" destId="{138CC1B9-352D-4A50-B2FC-5EDA60959B45}" srcOrd="0" destOrd="0" presId="urn:microsoft.com/office/officeart/2005/8/layout/vList6"/>
    <dgm:cxn modelId="{00204B35-8D74-4649-B5DC-03A0275DB537}" type="presParOf" srcId="{87624473-9DE3-45B8-B63B-782FBB4E59CF}" destId="{2F428644-8AFE-4D79-93D7-76BA28987DDE}" srcOrd="1" destOrd="0" presId="urn:microsoft.com/office/officeart/2005/8/layout/vList6"/>
    <dgm:cxn modelId="{752E970B-5189-4ED8-84AA-AB6509999C20}" type="presParOf" srcId="{7C24C334-97BD-4771-B616-5E6D21C131C6}" destId="{559F984D-88A4-49C5-8777-D83F06645168}" srcOrd="5" destOrd="0" presId="urn:microsoft.com/office/officeart/2005/8/layout/vList6"/>
    <dgm:cxn modelId="{3D38DCD1-F8CE-4E13-B097-57C302E5763E}" type="presParOf" srcId="{7C24C334-97BD-4771-B616-5E6D21C131C6}" destId="{775A309C-4168-457D-8AC9-0643F0F3D3F7}" srcOrd="6" destOrd="0" presId="urn:microsoft.com/office/officeart/2005/8/layout/vList6"/>
    <dgm:cxn modelId="{FA133FE4-3151-4787-8CC0-FDFB7F7A964E}" type="presParOf" srcId="{775A309C-4168-457D-8AC9-0643F0F3D3F7}" destId="{158B7D0C-9C21-4913-A8B7-7163995AB651}" srcOrd="0" destOrd="0" presId="urn:microsoft.com/office/officeart/2005/8/layout/vList6"/>
    <dgm:cxn modelId="{2A345725-6BB0-4BDB-89BD-E99F6C8B1B21}" type="presParOf" srcId="{775A309C-4168-457D-8AC9-0643F0F3D3F7}" destId="{FC581FC7-7B98-4A53-B88A-3D3785C8927D}" srcOrd="1" destOrd="0" presId="urn:microsoft.com/office/officeart/2005/8/layout/vList6"/>
    <dgm:cxn modelId="{3AFA1B55-515C-451C-931D-C3E6CD03C621}" type="presParOf" srcId="{7C24C334-97BD-4771-B616-5E6D21C131C6}" destId="{16F37528-A8AC-4147-9DBF-E293DFE5F22F}" srcOrd="7" destOrd="0" presId="urn:microsoft.com/office/officeart/2005/8/layout/vList6"/>
    <dgm:cxn modelId="{FF84D238-1494-4C93-BD01-16FBA51FA197}" type="presParOf" srcId="{7C24C334-97BD-4771-B616-5E6D21C131C6}" destId="{C205B493-B80B-48E0-A3A7-2FBCA4822A48}" srcOrd="8" destOrd="0" presId="urn:microsoft.com/office/officeart/2005/8/layout/vList6"/>
    <dgm:cxn modelId="{247EFCC3-3797-4B9A-9BFA-1C3FCB1988DA}" type="presParOf" srcId="{C205B493-B80B-48E0-A3A7-2FBCA4822A48}" destId="{B278CE41-D227-4F3A-A308-D17EFCE01574}" srcOrd="0" destOrd="0" presId="urn:microsoft.com/office/officeart/2005/8/layout/vList6"/>
    <dgm:cxn modelId="{C4E7E6BD-978B-4385-A228-A8B1B52AFDD3}" type="presParOf" srcId="{C205B493-B80B-48E0-A3A7-2FBCA4822A48}" destId="{8B12CF5F-9A26-494A-86F5-AE21CCC76934}" srcOrd="1" destOrd="0" presId="urn:microsoft.com/office/officeart/2005/8/layout/vList6"/>
    <dgm:cxn modelId="{A78F2ADF-BFCB-44BA-A36E-249F8FC08876}" type="presParOf" srcId="{7C24C334-97BD-4771-B616-5E6D21C131C6}" destId="{541180C8-220B-43A5-B119-E38FEF54EF11}" srcOrd="9" destOrd="0" presId="urn:microsoft.com/office/officeart/2005/8/layout/vList6"/>
    <dgm:cxn modelId="{2E04026A-217F-4D71-89A2-1959FB5EB447}" type="presParOf" srcId="{7C24C334-97BD-4771-B616-5E6D21C131C6}" destId="{10E14A4B-5896-4A7D-9C5E-BF39C2D0A059}" srcOrd="10" destOrd="0" presId="urn:microsoft.com/office/officeart/2005/8/layout/vList6"/>
    <dgm:cxn modelId="{60E08EEA-C4F1-4BB3-9180-34C4A6B86DAF}" type="presParOf" srcId="{10E14A4B-5896-4A7D-9C5E-BF39C2D0A059}" destId="{B211D6C1-FBE2-4654-8C44-82071B1EEAA0}" srcOrd="0" destOrd="0" presId="urn:microsoft.com/office/officeart/2005/8/layout/vList6"/>
    <dgm:cxn modelId="{3F952C99-4CD9-4751-8966-C7660030F827}" type="presParOf" srcId="{10E14A4B-5896-4A7D-9C5E-BF39C2D0A059}" destId="{1D16B2D6-E29F-4413-8DA4-F089E9EE1C7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65E9443-F94E-466A-8057-A627DC1A0DCE}" type="doc">
      <dgm:prSet loTypeId="urn:microsoft.com/office/officeart/2005/8/layout/cycle4" loCatId="matrix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EB1FA6B-D01F-4A3C-8049-3958F68E5C5C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ru-RU" sz="2000" b="1" dirty="0">
            <a:solidFill>
              <a:srgbClr val="002060"/>
            </a:solidFill>
          </a:endParaRPr>
        </a:p>
      </dgm:t>
    </dgm:pt>
    <dgm:pt modelId="{1864470D-61A8-46BA-86DF-F0CB4D1201B0}" type="parTrans" cxnId="{31E6C632-E781-426C-A3A3-44813CB9D021}">
      <dgm:prSet/>
      <dgm:spPr/>
      <dgm:t>
        <a:bodyPr/>
        <a:lstStyle/>
        <a:p>
          <a:endParaRPr lang="ru-RU"/>
        </a:p>
      </dgm:t>
    </dgm:pt>
    <dgm:pt modelId="{79C417AE-3DE6-498C-8A1C-9D82D7E08706}" type="sibTrans" cxnId="{31E6C632-E781-426C-A3A3-44813CB9D021}">
      <dgm:prSet/>
      <dgm:spPr/>
      <dgm:t>
        <a:bodyPr/>
        <a:lstStyle/>
        <a:p>
          <a:endParaRPr lang="ru-RU"/>
        </a:p>
      </dgm:t>
    </dgm:pt>
    <dgm:pt modelId="{D2192C60-9059-4FCE-A7E3-7058C4C11810}">
      <dgm:prSet phldrT="[Текст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endParaRPr lang="ru-RU" dirty="0"/>
        </a:p>
      </dgm:t>
    </dgm:pt>
    <dgm:pt modelId="{3B858E09-36AA-4C64-879B-5B9A34B83673}" type="parTrans" cxnId="{C7B03444-7E86-49E7-B4C3-2A37BEE27294}">
      <dgm:prSet/>
      <dgm:spPr/>
      <dgm:t>
        <a:bodyPr/>
        <a:lstStyle/>
        <a:p>
          <a:endParaRPr lang="ru-RU"/>
        </a:p>
      </dgm:t>
    </dgm:pt>
    <dgm:pt modelId="{91CAB944-00BA-4653-A161-4F68E7B52A43}" type="sibTrans" cxnId="{C7B03444-7E86-49E7-B4C3-2A37BEE27294}">
      <dgm:prSet/>
      <dgm:spPr/>
      <dgm:t>
        <a:bodyPr/>
        <a:lstStyle/>
        <a:p>
          <a:endParaRPr lang="ru-RU"/>
        </a:p>
      </dgm:t>
    </dgm:pt>
    <dgm:pt modelId="{B55D2FFD-8E09-43A9-864F-D78F02EB7066}">
      <dgm:prSet phldrT="[Текст]"/>
      <dgm:spPr>
        <a:solidFill>
          <a:srgbClr val="A5A5A5"/>
        </a:solidFill>
      </dgm:spPr>
      <dgm:t>
        <a:bodyPr/>
        <a:lstStyle/>
        <a:p>
          <a:endParaRPr lang="ru-RU" dirty="0"/>
        </a:p>
      </dgm:t>
    </dgm:pt>
    <dgm:pt modelId="{56958BFB-5EF1-427B-B78C-7D94D1DFB521}" type="parTrans" cxnId="{E1063323-A0A1-434D-8EAE-0C400F4DF18D}">
      <dgm:prSet/>
      <dgm:spPr/>
      <dgm:t>
        <a:bodyPr/>
        <a:lstStyle/>
        <a:p>
          <a:endParaRPr lang="ru-RU"/>
        </a:p>
      </dgm:t>
    </dgm:pt>
    <dgm:pt modelId="{39A8EF4E-99E0-4F22-A03C-FF92DBCD7F72}" type="sibTrans" cxnId="{E1063323-A0A1-434D-8EAE-0C400F4DF18D}">
      <dgm:prSet/>
      <dgm:spPr/>
      <dgm:t>
        <a:bodyPr/>
        <a:lstStyle/>
        <a:p>
          <a:endParaRPr lang="ru-RU"/>
        </a:p>
      </dgm:t>
    </dgm:pt>
    <dgm:pt modelId="{1DE76380-F4D2-43B7-B694-676CB80B00A0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endParaRPr lang="ru-RU" dirty="0"/>
        </a:p>
      </dgm:t>
    </dgm:pt>
    <dgm:pt modelId="{E2E7F773-75F8-4967-802F-1EA44494706E}" type="parTrans" cxnId="{FEA07C5C-4124-429B-BE5E-C356DCDBC79B}">
      <dgm:prSet/>
      <dgm:spPr/>
      <dgm:t>
        <a:bodyPr/>
        <a:lstStyle/>
        <a:p>
          <a:endParaRPr lang="ru-RU"/>
        </a:p>
      </dgm:t>
    </dgm:pt>
    <dgm:pt modelId="{0B5BCE4C-AA8E-4371-9217-6632A67E9CE0}" type="sibTrans" cxnId="{FEA07C5C-4124-429B-BE5E-C356DCDBC79B}">
      <dgm:prSet/>
      <dgm:spPr/>
      <dgm:t>
        <a:bodyPr/>
        <a:lstStyle/>
        <a:p>
          <a:endParaRPr lang="ru-RU"/>
        </a:p>
      </dgm:t>
    </dgm:pt>
    <dgm:pt modelId="{7441298E-3D7D-445F-8912-AED06B256944}" type="pres">
      <dgm:prSet presAssocID="{465E9443-F94E-466A-8057-A627DC1A0DCE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0CF1C4F7-22EA-49CD-BAC3-1BD63AD7828A}" type="pres">
      <dgm:prSet presAssocID="{465E9443-F94E-466A-8057-A627DC1A0DCE}" presName="children" presStyleCnt="0"/>
      <dgm:spPr/>
    </dgm:pt>
    <dgm:pt modelId="{D3992EE8-91E1-426E-A103-9FAAE0A6BE4E}" type="pres">
      <dgm:prSet presAssocID="{465E9443-F94E-466A-8057-A627DC1A0DCE}" presName="childPlaceholder" presStyleCnt="0"/>
      <dgm:spPr/>
    </dgm:pt>
    <dgm:pt modelId="{DA3748DA-558A-40FE-8CA2-E5FD216F057D}" type="pres">
      <dgm:prSet presAssocID="{465E9443-F94E-466A-8057-A627DC1A0DCE}" presName="circle" presStyleCnt="0"/>
      <dgm:spPr/>
    </dgm:pt>
    <dgm:pt modelId="{FBE55E24-C1DF-42C3-B04F-84725E9109A2}" type="pres">
      <dgm:prSet presAssocID="{465E9443-F94E-466A-8057-A627DC1A0DCE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1513EEA1-5706-475F-9AD3-BC6FF4D2F135}" type="pres">
      <dgm:prSet presAssocID="{465E9443-F94E-466A-8057-A627DC1A0DCE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2E5001E2-B0C0-4D01-A4B6-00F85B163DBA}" type="pres">
      <dgm:prSet presAssocID="{465E9443-F94E-466A-8057-A627DC1A0DCE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35ADDA4D-AF26-4E5A-B8C3-0101491C925E}" type="pres">
      <dgm:prSet presAssocID="{465E9443-F94E-466A-8057-A627DC1A0DCE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A925CCA5-F425-444E-BBBA-26C6726AB3CF}" type="pres">
      <dgm:prSet presAssocID="{465E9443-F94E-466A-8057-A627DC1A0DCE}" presName="quadrantPlaceholder" presStyleCnt="0"/>
      <dgm:spPr/>
    </dgm:pt>
    <dgm:pt modelId="{D24BF4DF-68F7-4455-97B5-EF375E397A2C}" type="pres">
      <dgm:prSet presAssocID="{465E9443-F94E-466A-8057-A627DC1A0DCE}" presName="center1" presStyleLbl="fgShp" presStyleIdx="0" presStyleCnt="2"/>
      <dgm:spPr/>
    </dgm:pt>
    <dgm:pt modelId="{91F1DAEA-7E74-4D08-801C-1A37840EAF0D}" type="pres">
      <dgm:prSet presAssocID="{465E9443-F94E-466A-8057-A627DC1A0DCE}" presName="center2" presStyleLbl="fgShp" presStyleIdx="1" presStyleCnt="2"/>
      <dgm:spPr/>
    </dgm:pt>
  </dgm:ptLst>
  <dgm:cxnLst>
    <dgm:cxn modelId="{E1063323-A0A1-434D-8EAE-0C400F4DF18D}" srcId="{465E9443-F94E-466A-8057-A627DC1A0DCE}" destId="{B55D2FFD-8E09-43A9-864F-D78F02EB7066}" srcOrd="2" destOrd="0" parTransId="{56958BFB-5EF1-427B-B78C-7D94D1DFB521}" sibTransId="{39A8EF4E-99E0-4F22-A03C-FF92DBCD7F72}"/>
    <dgm:cxn modelId="{31E6C632-E781-426C-A3A3-44813CB9D021}" srcId="{465E9443-F94E-466A-8057-A627DC1A0DCE}" destId="{4EB1FA6B-D01F-4A3C-8049-3958F68E5C5C}" srcOrd="0" destOrd="0" parTransId="{1864470D-61A8-46BA-86DF-F0CB4D1201B0}" sibTransId="{79C417AE-3DE6-498C-8A1C-9D82D7E08706}"/>
    <dgm:cxn modelId="{FEA07C5C-4124-429B-BE5E-C356DCDBC79B}" srcId="{465E9443-F94E-466A-8057-A627DC1A0DCE}" destId="{1DE76380-F4D2-43B7-B694-676CB80B00A0}" srcOrd="3" destOrd="0" parTransId="{E2E7F773-75F8-4967-802F-1EA44494706E}" sibTransId="{0B5BCE4C-AA8E-4371-9217-6632A67E9CE0}"/>
    <dgm:cxn modelId="{C7B03444-7E86-49E7-B4C3-2A37BEE27294}" srcId="{465E9443-F94E-466A-8057-A627DC1A0DCE}" destId="{D2192C60-9059-4FCE-A7E3-7058C4C11810}" srcOrd="1" destOrd="0" parTransId="{3B858E09-36AA-4C64-879B-5B9A34B83673}" sibTransId="{91CAB944-00BA-4653-A161-4F68E7B52A43}"/>
    <dgm:cxn modelId="{AC8CC253-7400-429B-8ADE-C7FDC09EBE1C}" type="presOf" srcId="{D2192C60-9059-4FCE-A7E3-7058C4C11810}" destId="{1513EEA1-5706-475F-9AD3-BC6FF4D2F135}" srcOrd="0" destOrd="0" presId="urn:microsoft.com/office/officeart/2005/8/layout/cycle4"/>
    <dgm:cxn modelId="{CA44BD74-ED14-44EF-937F-6DF4C05EB733}" type="presOf" srcId="{B55D2FFD-8E09-43A9-864F-D78F02EB7066}" destId="{2E5001E2-B0C0-4D01-A4B6-00F85B163DBA}" srcOrd="0" destOrd="0" presId="urn:microsoft.com/office/officeart/2005/8/layout/cycle4"/>
    <dgm:cxn modelId="{D31BCE9C-2DF2-452F-8874-5F72532DED86}" type="presOf" srcId="{1DE76380-F4D2-43B7-B694-676CB80B00A0}" destId="{35ADDA4D-AF26-4E5A-B8C3-0101491C925E}" srcOrd="0" destOrd="0" presId="urn:microsoft.com/office/officeart/2005/8/layout/cycle4"/>
    <dgm:cxn modelId="{E4B797B1-8DB7-4300-BEDA-42F7370FDFF6}" type="presOf" srcId="{4EB1FA6B-D01F-4A3C-8049-3958F68E5C5C}" destId="{FBE55E24-C1DF-42C3-B04F-84725E9109A2}" srcOrd="0" destOrd="0" presId="urn:microsoft.com/office/officeart/2005/8/layout/cycle4"/>
    <dgm:cxn modelId="{6C810FF9-139B-4346-A684-A65986738C9F}" type="presOf" srcId="{465E9443-F94E-466A-8057-A627DC1A0DCE}" destId="{7441298E-3D7D-445F-8912-AED06B256944}" srcOrd="0" destOrd="0" presId="urn:microsoft.com/office/officeart/2005/8/layout/cycle4"/>
    <dgm:cxn modelId="{86C3A2E7-AFD3-4B62-9E87-51400A1C54BE}" type="presParOf" srcId="{7441298E-3D7D-445F-8912-AED06B256944}" destId="{0CF1C4F7-22EA-49CD-BAC3-1BD63AD7828A}" srcOrd="0" destOrd="0" presId="urn:microsoft.com/office/officeart/2005/8/layout/cycle4"/>
    <dgm:cxn modelId="{D7EEE0DB-5710-431D-8FA7-2CBBCE318ABA}" type="presParOf" srcId="{0CF1C4F7-22EA-49CD-BAC3-1BD63AD7828A}" destId="{D3992EE8-91E1-426E-A103-9FAAE0A6BE4E}" srcOrd="0" destOrd="0" presId="urn:microsoft.com/office/officeart/2005/8/layout/cycle4"/>
    <dgm:cxn modelId="{11A07895-68A4-4AA9-99E6-3CB0AF1DF644}" type="presParOf" srcId="{7441298E-3D7D-445F-8912-AED06B256944}" destId="{DA3748DA-558A-40FE-8CA2-E5FD216F057D}" srcOrd="1" destOrd="0" presId="urn:microsoft.com/office/officeart/2005/8/layout/cycle4"/>
    <dgm:cxn modelId="{C88FC1C5-0D6F-4D4D-A2AB-19E2F5FA9E34}" type="presParOf" srcId="{DA3748DA-558A-40FE-8CA2-E5FD216F057D}" destId="{FBE55E24-C1DF-42C3-B04F-84725E9109A2}" srcOrd="0" destOrd="0" presId="urn:microsoft.com/office/officeart/2005/8/layout/cycle4"/>
    <dgm:cxn modelId="{83738CC8-A4C7-4D98-98B1-3DAE5BD54BD8}" type="presParOf" srcId="{DA3748DA-558A-40FE-8CA2-E5FD216F057D}" destId="{1513EEA1-5706-475F-9AD3-BC6FF4D2F135}" srcOrd="1" destOrd="0" presId="urn:microsoft.com/office/officeart/2005/8/layout/cycle4"/>
    <dgm:cxn modelId="{6A951F77-8EC3-4AF4-9DF5-277D3EF62372}" type="presParOf" srcId="{DA3748DA-558A-40FE-8CA2-E5FD216F057D}" destId="{2E5001E2-B0C0-4D01-A4B6-00F85B163DBA}" srcOrd="2" destOrd="0" presId="urn:microsoft.com/office/officeart/2005/8/layout/cycle4"/>
    <dgm:cxn modelId="{DA938992-479C-4648-B5D1-B10ADB1C4E2B}" type="presParOf" srcId="{DA3748DA-558A-40FE-8CA2-E5FD216F057D}" destId="{35ADDA4D-AF26-4E5A-B8C3-0101491C925E}" srcOrd="3" destOrd="0" presId="urn:microsoft.com/office/officeart/2005/8/layout/cycle4"/>
    <dgm:cxn modelId="{89E5BCE2-3443-4235-87A5-D0BDD386CCE6}" type="presParOf" srcId="{DA3748DA-558A-40FE-8CA2-E5FD216F057D}" destId="{A925CCA5-F425-444E-BBBA-26C6726AB3CF}" srcOrd="4" destOrd="0" presId="urn:microsoft.com/office/officeart/2005/8/layout/cycle4"/>
    <dgm:cxn modelId="{C5BF1C92-8DFC-4A95-B700-4A9CCEAE0A5B}" type="presParOf" srcId="{7441298E-3D7D-445F-8912-AED06B256944}" destId="{D24BF4DF-68F7-4455-97B5-EF375E397A2C}" srcOrd="2" destOrd="0" presId="urn:microsoft.com/office/officeart/2005/8/layout/cycle4"/>
    <dgm:cxn modelId="{ECD489A6-C374-4732-946D-17B6A8438AA3}" type="presParOf" srcId="{7441298E-3D7D-445F-8912-AED06B256944}" destId="{91F1DAEA-7E74-4D08-801C-1A37840EAF0D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C3AC7F-F474-42A7-B788-B4411B81DB3C}">
      <dsp:nvSpPr>
        <dsp:cNvPr id="0" name=""/>
        <dsp:cNvSpPr/>
      </dsp:nvSpPr>
      <dsp:spPr>
        <a:xfrm rot="10800000">
          <a:off x="2368866" y="4469"/>
          <a:ext cx="8357966" cy="105465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5074" tIns="68580" rIns="128016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Symbol" panose="05050102010706020507" pitchFamily="18" charset="2"/>
            <a:buNone/>
            <a:tabLst/>
            <a:defRPr/>
          </a:pPr>
          <a:r>
            <a:rPr lang="ru-RU" sz="1800" b="1" kern="1200" dirty="0">
              <a:solidFill>
                <a:srgbClr val="264478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Доведение </a:t>
          </a:r>
          <a:r>
            <a:rPr lang="ru-RU" sz="1800" b="1" kern="1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тарифа 1-го разряда </a:t>
          </a:r>
          <a:r>
            <a:rPr lang="ru-RU" sz="1800" b="1" kern="1200" dirty="0">
              <a:solidFill>
                <a:srgbClr val="264478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(оклада) отработавшим норму рабочего времени и выполнившим нормы труда (трудовые обязанности) до уровня не ниже величины </a:t>
          </a:r>
          <a:r>
            <a:rPr lang="ru-RU" sz="1800" b="1" kern="1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МРОТ</a:t>
          </a:r>
          <a:r>
            <a:rPr lang="ru-RU" sz="1800" b="1" kern="1200" dirty="0">
              <a:solidFill>
                <a:srgbClr val="264478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.</a:t>
          </a:r>
          <a:endParaRPr lang="ru-RU" sz="1800" kern="1200" dirty="0">
            <a:solidFill>
              <a:srgbClr val="264478"/>
            </a:solidFill>
          </a:endParaRPr>
        </a:p>
      </dsp:txBody>
      <dsp:txXfrm rot="10800000">
        <a:off x="2632530" y="4469"/>
        <a:ext cx="8094302" cy="1054656"/>
      </dsp:txXfrm>
    </dsp:sp>
    <dsp:sp modelId="{FFCAF4BA-B5A1-46DF-A87D-2EC3496ECDB0}">
      <dsp:nvSpPr>
        <dsp:cNvPr id="0" name=""/>
        <dsp:cNvSpPr/>
      </dsp:nvSpPr>
      <dsp:spPr>
        <a:xfrm>
          <a:off x="1841537" y="4469"/>
          <a:ext cx="1054656" cy="105465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E9F7D8-92D9-4848-9E8E-33FE86104683}">
      <dsp:nvSpPr>
        <dsp:cNvPr id="0" name=""/>
        <dsp:cNvSpPr/>
      </dsp:nvSpPr>
      <dsp:spPr>
        <a:xfrm rot="10800000">
          <a:off x="2368866" y="1373949"/>
          <a:ext cx="8357966" cy="105465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5074" tIns="68580" rIns="128016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Symbol" panose="05050102010706020507" pitchFamily="18" charset="2"/>
            <a:buNone/>
            <a:tabLst/>
            <a:defRPr/>
          </a:pPr>
          <a:r>
            <a:rPr lang="ru-RU" sz="1800" b="1" kern="1200" dirty="0">
              <a:solidFill>
                <a:srgbClr val="264478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Доведение размера </a:t>
          </a:r>
          <a:r>
            <a:rPr lang="ru-RU" sz="1800" b="1" kern="1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МЗП</a:t>
          </a:r>
          <a:r>
            <a:rPr lang="ru-RU" sz="1800" b="1" kern="1200" dirty="0">
              <a:solidFill>
                <a:srgbClr val="264478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во внебюджетном секторе экономики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Symbol" panose="05050102010706020507" pitchFamily="18" charset="2"/>
            <a:buNone/>
            <a:tabLst/>
            <a:defRPr/>
          </a:pPr>
          <a:r>
            <a:rPr lang="ru-RU" sz="1800" b="1" kern="1200" dirty="0">
              <a:solidFill>
                <a:srgbClr val="264478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до стоимостной величины </a:t>
          </a:r>
          <a:r>
            <a:rPr lang="ru-RU" sz="1800" b="1" kern="1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МПБ</a:t>
          </a:r>
          <a:r>
            <a:rPr lang="ru-RU" sz="1800" b="1" kern="1200" dirty="0">
              <a:solidFill>
                <a:srgbClr val="264478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на члена типовой семьи в РТ.</a:t>
          </a:r>
        </a:p>
      </dsp:txBody>
      <dsp:txXfrm rot="10800000">
        <a:off x="2632530" y="1373949"/>
        <a:ext cx="8094302" cy="1054656"/>
      </dsp:txXfrm>
    </dsp:sp>
    <dsp:sp modelId="{794B4DE6-022D-49BD-B770-7E8190FC3773}">
      <dsp:nvSpPr>
        <dsp:cNvPr id="0" name=""/>
        <dsp:cNvSpPr/>
      </dsp:nvSpPr>
      <dsp:spPr>
        <a:xfrm>
          <a:off x="1841537" y="1373949"/>
          <a:ext cx="1054656" cy="105465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204E0A-B9D9-4C68-8A54-B2536F45BDDA}">
      <dsp:nvSpPr>
        <dsp:cNvPr id="0" name=""/>
        <dsp:cNvSpPr/>
      </dsp:nvSpPr>
      <dsp:spPr>
        <a:xfrm rot="10800000">
          <a:off x="2368866" y="2743428"/>
          <a:ext cx="8357966" cy="105465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5074" tIns="68580" rIns="128016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Symbol" panose="05050102010706020507" pitchFamily="18" charset="2"/>
            <a:buNone/>
            <a:tabLst/>
            <a:defRPr/>
          </a:pPr>
          <a:r>
            <a:rPr lang="ru-RU" sz="1800" b="1" kern="1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Соблюдение сроков </a:t>
          </a:r>
          <a:r>
            <a:rPr lang="ru-RU" sz="1800" b="1" kern="1200" dirty="0">
              <a:solidFill>
                <a:srgbClr val="264478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выплаты заработной платы и ее </a:t>
          </a:r>
          <a:r>
            <a:rPr lang="ru-RU" sz="1800" b="1" kern="1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индексации</a:t>
          </a:r>
          <a:r>
            <a:rPr lang="ru-RU" sz="1800" b="1" kern="1200" dirty="0">
              <a:solidFill>
                <a:srgbClr val="264478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,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Symbol" panose="05050102010706020507" pitchFamily="18" charset="2"/>
            <a:buNone/>
            <a:tabLst/>
            <a:defRPr/>
          </a:pPr>
          <a:r>
            <a:rPr lang="ru-RU" sz="1800" b="1" kern="1200" dirty="0">
              <a:solidFill>
                <a:srgbClr val="264478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в том числе в бюджетной сфере. </a:t>
          </a:r>
        </a:p>
      </dsp:txBody>
      <dsp:txXfrm rot="10800000">
        <a:off x="2632530" y="2743428"/>
        <a:ext cx="8094302" cy="1054656"/>
      </dsp:txXfrm>
    </dsp:sp>
    <dsp:sp modelId="{0B5176CD-1FE7-4C84-A0C1-0E1393472860}">
      <dsp:nvSpPr>
        <dsp:cNvPr id="0" name=""/>
        <dsp:cNvSpPr/>
      </dsp:nvSpPr>
      <dsp:spPr>
        <a:xfrm>
          <a:off x="1841537" y="2743428"/>
          <a:ext cx="1054656" cy="105465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1BD494-5757-4C26-87C1-49761BF30B22}">
      <dsp:nvSpPr>
        <dsp:cNvPr id="0" name=""/>
        <dsp:cNvSpPr/>
      </dsp:nvSpPr>
      <dsp:spPr>
        <a:xfrm rot="10800000">
          <a:off x="2368866" y="4112908"/>
          <a:ext cx="8357966" cy="105465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5074" tIns="68580" rIns="128016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Symbol" panose="05050102010706020507" pitchFamily="18" charset="2"/>
            <a:buNone/>
            <a:tabLst/>
            <a:defRPr/>
          </a:pPr>
          <a:r>
            <a:rPr lang="ru-RU" sz="1800" b="1" kern="1200" dirty="0">
              <a:solidFill>
                <a:srgbClr val="264478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Доведение </a:t>
          </a:r>
          <a:r>
            <a:rPr lang="ru-RU" sz="1800" b="1" kern="1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доли тарифной части </a:t>
          </a:r>
          <a:r>
            <a:rPr lang="ru-RU" sz="1800" b="1" kern="1200" dirty="0">
              <a:solidFill>
                <a:srgbClr val="264478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оплаты труда в структуре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Symbol" panose="05050102010706020507" pitchFamily="18" charset="2"/>
            <a:buNone/>
            <a:tabLst/>
            <a:defRPr/>
          </a:pPr>
          <a:r>
            <a:rPr lang="ru-RU" sz="1800" b="1" kern="1200" dirty="0">
              <a:solidFill>
                <a:srgbClr val="264478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заработной платы работников внебюджетного сектора экономики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Symbol" panose="05050102010706020507" pitchFamily="18" charset="2"/>
            <a:buNone/>
            <a:tabLst/>
            <a:defRPr/>
          </a:pPr>
          <a:r>
            <a:rPr lang="ru-RU" sz="1800" b="1" kern="1200" dirty="0">
              <a:solidFill>
                <a:srgbClr val="264478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до уровня не ниже </a:t>
          </a:r>
          <a:r>
            <a:rPr lang="ru-RU" sz="1800" b="1" kern="1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60%</a:t>
          </a:r>
          <a:r>
            <a:rPr lang="ru-RU" sz="1800" b="1" kern="1200" dirty="0">
              <a:solidFill>
                <a:srgbClr val="264478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.</a:t>
          </a:r>
        </a:p>
      </dsp:txBody>
      <dsp:txXfrm rot="10800000">
        <a:off x="2632530" y="4112908"/>
        <a:ext cx="8094302" cy="1054656"/>
      </dsp:txXfrm>
    </dsp:sp>
    <dsp:sp modelId="{9D1B1959-99C0-4ED4-AA78-3B2A1453801F}">
      <dsp:nvSpPr>
        <dsp:cNvPr id="0" name=""/>
        <dsp:cNvSpPr/>
      </dsp:nvSpPr>
      <dsp:spPr>
        <a:xfrm>
          <a:off x="1841537" y="4112908"/>
          <a:ext cx="1054656" cy="105465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D6E1F6-529A-4D75-A270-917994B26CA2}">
      <dsp:nvSpPr>
        <dsp:cNvPr id="0" name=""/>
        <dsp:cNvSpPr/>
      </dsp:nvSpPr>
      <dsp:spPr>
        <a:xfrm>
          <a:off x="1738309" y="196939"/>
          <a:ext cx="3600001" cy="1080005"/>
        </a:xfrm>
        <a:prstGeom prst="roundRect">
          <a:avLst>
            <a:gd name="adj" fmla="val 10000"/>
          </a:avLst>
        </a:prstGeom>
        <a:solidFill>
          <a:srgbClr val="C0C9E4">
            <a:alpha val="50000"/>
          </a:srgbClr>
        </a:solidFill>
        <a:ln>
          <a:solidFill>
            <a:srgbClr val="A5A5A5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12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>
              <a:solidFill>
                <a:schemeClr val="tx1"/>
              </a:solidFill>
              <a:latin typeface="Cambria" pitchFamily="18" charset="0"/>
            </a:rPr>
            <a:t>Правозащитную работу </a:t>
          </a:r>
        </a:p>
        <a:p>
          <a:pPr marL="0" lvl="0" indent="0" algn="ctr" defTabSz="889000">
            <a:lnSpc>
              <a:spcPct val="112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>
              <a:solidFill>
                <a:schemeClr val="tx1"/>
              </a:solidFill>
              <a:latin typeface="Cambria" pitchFamily="18" charset="0"/>
            </a:rPr>
            <a:t>обеспечивают</a:t>
          </a:r>
          <a:endParaRPr lang="ru-RU" sz="2000" kern="1200" dirty="0">
            <a:solidFill>
              <a:schemeClr val="tx1"/>
            </a:solidFill>
            <a:latin typeface="Cambria" panose="02040503050406030204" pitchFamily="18" charset="0"/>
          </a:endParaRPr>
        </a:p>
      </dsp:txBody>
      <dsp:txXfrm>
        <a:off x="1769941" y="228571"/>
        <a:ext cx="3536737" cy="1016741"/>
      </dsp:txXfrm>
    </dsp:sp>
    <dsp:sp modelId="{8ECD0BBC-6EBE-4D3C-8B2F-517F07811777}">
      <dsp:nvSpPr>
        <dsp:cNvPr id="0" name=""/>
        <dsp:cNvSpPr/>
      </dsp:nvSpPr>
      <dsp:spPr>
        <a:xfrm rot="3501490">
          <a:off x="4840438" y="1891420"/>
          <a:ext cx="1238497" cy="251998"/>
        </a:xfrm>
        <a:prstGeom prst="rightArrow">
          <a:avLst/>
        </a:prstGeom>
        <a:solidFill>
          <a:schemeClr val="accent5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/>
        </a:p>
      </dsp:txBody>
      <dsp:txXfrm>
        <a:off x="4916037" y="1941820"/>
        <a:ext cx="1087299" cy="151198"/>
      </dsp:txXfrm>
    </dsp:sp>
    <dsp:sp modelId="{ADA51BD3-BDF3-418E-8D27-7A74FE48A516}">
      <dsp:nvSpPr>
        <dsp:cNvPr id="0" name=""/>
        <dsp:cNvSpPr/>
      </dsp:nvSpPr>
      <dsp:spPr>
        <a:xfrm>
          <a:off x="3843909" y="2763386"/>
          <a:ext cx="3419996" cy="1800076"/>
        </a:xfrm>
        <a:prstGeom prst="roundRect">
          <a:avLst>
            <a:gd name="adj" fmla="val 10000"/>
          </a:avLst>
        </a:prstGeom>
        <a:solidFill>
          <a:srgbClr val="C0C9E4">
            <a:alpha val="50000"/>
          </a:srgbClr>
        </a:solidFill>
        <a:ln>
          <a:solidFill>
            <a:srgbClr val="A5A5A5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536575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>
              <a:solidFill>
                <a:srgbClr val="002060"/>
              </a:solidFill>
              <a:latin typeface="Cambria" pitchFamily="18" charset="0"/>
            </a:rPr>
            <a:t>внештатных правовых инспекторов труда и иных профсоюзных юристов</a:t>
          </a:r>
          <a:endParaRPr lang="ru-RU" sz="2000" kern="1200" dirty="0">
            <a:latin typeface="Cambria" panose="02040503050406030204" pitchFamily="18" charset="0"/>
          </a:endParaRPr>
        </a:p>
      </dsp:txBody>
      <dsp:txXfrm>
        <a:off x="3896631" y="2816108"/>
        <a:ext cx="3314552" cy="1694632"/>
      </dsp:txXfrm>
    </dsp:sp>
    <dsp:sp modelId="{78FFEF9B-0D2E-4602-95D7-6B1FE29FA3E0}">
      <dsp:nvSpPr>
        <dsp:cNvPr id="0" name=""/>
        <dsp:cNvSpPr/>
      </dsp:nvSpPr>
      <dsp:spPr>
        <a:xfrm rot="10784097">
          <a:off x="3038579" y="3452253"/>
          <a:ext cx="715853" cy="442304"/>
        </a:xfrm>
        <a:prstGeom prst="left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/>
        </a:p>
      </dsp:txBody>
      <dsp:txXfrm rot="10800000">
        <a:off x="3171270" y="3540714"/>
        <a:ext cx="450471" cy="265382"/>
      </dsp:txXfrm>
    </dsp:sp>
    <dsp:sp modelId="{91DEB4CC-8581-4B63-B37D-25A0295ECA3B}">
      <dsp:nvSpPr>
        <dsp:cNvPr id="0" name=""/>
        <dsp:cNvSpPr/>
      </dsp:nvSpPr>
      <dsp:spPr>
        <a:xfrm>
          <a:off x="-182891" y="2782719"/>
          <a:ext cx="3131993" cy="1800000"/>
        </a:xfrm>
        <a:prstGeom prst="roundRect">
          <a:avLst>
            <a:gd name="adj" fmla="val 10000"/>
          </a:avLst>
        </a:prstGeom>
        <a:solidFill>
          <a:srgbClr val="C0C9E4">
            <a:alpha val="50000"/>
          </a:srgbClr>
        </a:solidFill>
        <a:ln>
          <a:solidFill>
            <a:srgbClr val="A5A5A5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536575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>
              <a:solidFill>
                <a:srgbClr val="002060"/>
              </a:solidFill>
              <a:latin typeface="Cambria" pitchFamily="18" charset="0"/>
            </a:rPr>
            <a:t>штатных </a:t>
          </a:r>
        </a:p>
        <a:p>
          <a:pPr marL="536575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>
              <a:solidFill>
                <a:srgbClr val="002060"/>
              </a:solidFill>
              <a:latin typeface="Cambria" pitchFamily="18" charset="0"/>
            </a:rPr>
            <a:t>правовых</a:t>
          </a:r>
        </a:p>
        <a:p>
          <a:pPr marL="536575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>
              <a:solidFill>
                <a:srgbClr val="002060"/>
              </a:solidFill>
              <a:latin typeface="Cambria" pitchFamily="18" charset="0"/>
            </a:rPr>
            <a:t> инспекторов</a:t>
          </a:r>
        </a:p>
        <a:p>
          <a:pPr marL="536575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>
              <a:solidFill>
                <a:srgbClr val="002060"/>
              </a:solidFill>
              <a:latin typeface="Cambria" pitchFamily="18" charset="0"/>
            </a:rPr>
            <a:t> труда</a:t>
          </a:r>
          <a:endParaRPr lang="ru-RU" sz="2000" kern="1200" dirty="0">
            <a:latin typeface="Cambria" panose="02040503050406030204" pitchFamily="18" charset="0"/>
          </a:endParaRPr>
        </a:p>
      </dsp:txBody>
      <dsp:txXfrm>
        <a:off x="-130171" y="2835439"/>
        <a:ext cx="3026553" cy="1694560"/>
      </dsp:txXfrm>
    </dsp:sp>
    <dsp:sp modelId="{828EDD1A-C503-47AE-8649-875CF816BA14}">
      <dsp:nvSpPr>
        <dsp:cNvPr id="0" name=""/>
        <dsp:cNvSpPr/>
      </dsp:nvSpPr>
      <dsp:spPr>
        <a:xfrm rot="7397375">
          <a:off x="999883" y="1892907"/>
          <a:ext cx="1238497" cy="251998"/>
        </a:xfrm>
        <a:prstGeom prst="rightArrow">
          <a:avLst/>
        </a:prstGeom>
        <a:solidFill>
          <a:schemeClr val="accent5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/>
        </a:p>
      </dsp:txBody>
      <dsp:txXfrm>
        <a:off x="1075482" y="1943307"/>
        <a:ext cx="1087299" cy="1511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CF3935-7C1D-4789-BE02-65AF3B5FC1B0}">
      <dsp:nvSpPr>
        <dsp:cNvPr id="0" name=""/>
        <dsp:cNvSpPr/>
      </dsp:nvSpPr>
      <dsp:spPr>
        <a:xfrm>
          <a:off x="0" y="0"/>
          <a:ext cx="11610975" cy="228046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2FCAF7-00BF-4F90-AE79-9F8AB769F796}">
      <dsp:nvSpPr>
        <dsp:cNvPr id="0" name=""/>
        <dsp:cNvSpPr/>
      </dsp:nvSpPr>
      <dsp:spPr>
        <a:xfrm>
          <a:off x="353658" y="274154"/>
          <a:ext cx="3407393" cy="1672340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A574DD-D8CE-4C1A-B62D-E9759E1DBD3C}">
      <dsp:nvSpPr>
        <dsp:cNvPr id="0" name=""/>
        <dsp:cNvSpPr/>
      </dsp:nvSpPr>
      <dsp:spPr>
        <a:xfrm rot="10800000">
          <a:off x="353658" y="2190742"/>
          <a:ext cx="3407393" cy="2906861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- на личном приеме,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1" kern="1200" dirty="0"/>
            <a:t>- по телефону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«горячей линии»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1" kern="1200" dirty="0"/>
            <a:t>- в рамках мероприятий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 «Дни открытых дверей»,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- через онлайн-приемную,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- выездные консультации в организациях.</a:t>
          </a:r>
        </a:p>
      </dsp:txBody>
      <dsp:txXfrm rot="10800000">
        <a:off x="443054" y="2190742"/>
        <a:ext cx="3228601" cy="2817465"/>
      </dsp:txXfrm>
    </dsp:sp>
    <dsp:sp modelId="{C0526CC0-0F39-48C8-96B0-164EB2407000}">
      <dsp:nvSpPr>
        <dsp:cNvPr id="0" name=""/>
        <dsp:cNvSpPr/>
      </dsp:nvSpPr>
      <dsp:spPr>
        <a:xfrm>
          <a:off x="4101790" y="274154"/>
          <a:ext cx="3407393" cy="1672340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52CA02-46F7-446C-9A9F-6C097656FC26}">
      <dsp:nvSpPr>
        <dsp:cNvPr id="0" name=""/>
        <dsp:cNvSpPr/>
      </dsp:nvSpPr>
      <dsp:spPr>
        <a:xfrm rot="10800000">
          <a:off x="4153889" y="2190742"/>
          <a:ext cx="3407393" cy="2906861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ru-RU" sz="18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8641 из них удовлетворены.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ru-RU" sz="18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Эффективность результатов рассмотрения жалоб и обращений составила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94%</a:t>
          </a:r>
          <a:r>
            <a:rPr lang="ru-RU" sz="18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.</a:t>
          </a:r>
        </a:p>
      </dsp:txBody>
      <dsp:txXfrm rot="10800000">
        <a:off x="4243285" y="2190742"/>
        <a:ext cx="3228601" cy="2817465"/>
      </dsp:txXfrm>
    </dsp:sp>
    <dsp:sp modelId="{13EDCB47-B2DA-45DB-9BB1-04B5DEEF0411}">
      <dsp:nvSpPr>
        <dsp:cNvPr id="0" name=""/>
        <dsp:cNvSpPr/>
      </dsp:nvSpPr>
      <dsp:spPr>
        <a:xfrm>
          <a:off x="7849923" y="274154"/>
          <a:ext cx="3407393" cy="1672340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A442D9-C017-49DF-8ECA-437305DD6EF8}">
      <dsp:nvSpPr>
        <dsp:cNvPr id="0" name=""/>
        <dsp:cNvSpPr/>
      </dsp:nvSpPr>
      <dsp:spPr>
        <a:xfrm rot="10800000">
          <a:off x="7849923" y="2190742"/>
          <a:ext cx="3407393" cy="2906861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- Закон РТ от 27.06.2019 №54-ЗРТ «О внесении изменений в Закон Республики Татарстан «О профессиональных союзах»,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- Федеральный закон от 12.01.1996 №10-ФЗ «О профессиональных союзах, их правах и гарантиях деятельности» и др.</a:t>
          </a:r>
        </a:p>
      </dsp:txBody>
      <dsp:txXfrm rot="10800000">
        <a:off x="7939319" y="2190742"/>
        <a:ext cx="3228601" cy="28174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99C0E5-772B-4913-A870-5152BE9E2D33}">
      <dsp:nvSpPr>
        <dsp:cNvPr id="0" name=""/>
        <dsp:cNvSpPr/>
      </dsp:nvSpPr>
      <dsp:spPr>
        <a:xfrm>
          <a:off x="2468" y="0"/>
          <a:ext cx="2587366" cy="46963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 dirty="0">
            <a:solidFill>
              <a:schemeClr val="tx1"/>
            </a:solidFill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900" kern="1200" dirty="0">
              <a:solidFill>
                <a:schemeClr val="tx1"/>
              </a:solidFill>
            </a:rPr>
            <a:t>технических инспекторов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tx1"/>
              </a:solidFill>
            </a:rPr>
            <a:t>труда</a:t>
          </a:r>
        </a:p>
      </dsp:txBody>
      <dsp:txXfrm>
        <a:off x="2468" y="1878527"/>
        <a:ext cx="2587366" cy="1878527"/>
      </dsp:txXfrm>
    </dsp:sp>
    <dsp:sp modelId="{94B9B9D6-6F6C-4310-8C94-DAF3FF655A93}">
      <dsp:nvSpPr>
        <dsp:cNvPr id="0" name=""/>
        <dsp:cNvSpPr/>
      </dsp:nvSpPr>
      <dsp:spPr>
        <a:xfrm>
          <a:off x="514214" y="281779"/>
          <a:ext cx="1563874" cy="156387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1526911-046B-4CEE-8E9B-0586F29EDAF5}">
      <dsp:nvSpPr>
        <dsp:cNvPr id="0" name=""/>
        <dsp:cNvSpPr/>
      </dsp:nvSpPr>
      <dsp:spPr>
        <a:xfrm>
          <a:off x="2667455" y="0"/>
          <a:ext cx="2587366" cy="46963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 dirty="0"/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внештатных технических инспектора</a:t>
          </a:r>
        </a:p>
      </dsp:txBody>
      <dsp:txXfrm>
        <a:off x="2667455" y="1878527"/>
        <a:ext cx="2587366" cy="1878527"/>
      </dsp:txXfrm>
    </dsp:sp>
    <dsp:sp modelId="{6B1A272A-5A5D-42BE-87D7-427A48EA8BFD}">
      <dsp:nvSpPr>
        <dsp:cNvPr id="0" name=""/>
        <dsp:cNvSpPr/>
      </dsp:nvSpPr>
      <dsp:spPr>
        <a:xfrm>
          <a:off x="3179201" y="281779"/>
          <a:ext cx="1563874" cy="156387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46E1948-6FF3-45FD-B022-CB704B2DBDE1}">
      <dsp:nvSpPr>
        <dsp:cNvPr id="0" name=""/>
        <dsp:cNvSpPr/>
      </dsp:nvSpPr>
      <dsp:spPr>
        <a:xfrm>
          <a:off x="5332442" y="0"/>
          <a:ext cx="2587366" cy="46963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900" kern="1200" dirty="0"/>
            <a:t>членов комиссий (комитетов)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по охране труда</a:t>
          </a:r>
        </a:p>
      </dsp:txBody>
      <dsp:txXfrm>
        <a:off x="5332442" y="1878527"/>
        <a:ext cx="2587366" cy="1878527"/>
      </dsp:txXfrm>
    </dsp:sp>
    <dsp:sp modelId="{296D5E15-01D5-40C0-953C-EF2A28CFB517}">
      <dsp:nvSpPr>
        <dsp:cNvPr id="0" name=""/>
        <dsp:cNvSpPr/>
      </dsp:nvSpPr>
      <dsp:spPr>
        <a:xfrm>
          <a:off x="5844189" y="281779"/>
          <a:ext cx="1563874" cy="156387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3C50E45-BF78-4425-A7B0-6C304DD67C7F}">
      <dsp:nvSpPr>
        <dsp:cNvPr id="0" name=""/>
        <dsp:cNvSpPr/>
      </dsp:nvSpPr>
      <dsp:spPr>
        <a:xfrm>
          <a:off x="7997430" y="0"/>
          <a:ext cx="2587366" cy="46963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900" kern="1200" dirty="0"/>
            <a:t>уполномоченных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по охране труда, избранных в трудовых коллективах предприятий </a:t>
          </a:r>
        </a:p>
      </dsp:txBody>
      <dsp:txXfrm>
        <a:off x="7997430" y="1878527"/>
        <a:ext cx="2587366" cy="1878527"/>
      </dsp:txXfrm>
    </dsp:sp>
    <dsp:sp modelId="{709E6BC3-8FA1-4EF9-B9B3-69128816106B}">
      <dsp:nvSpPr>
        <dsp:cNvPr id="0" name=""/>
        <dsp:cNvSpPr/>
      </dsp:nvSpPr>
      <dsp:spPr>
        <a:xfrm>
          <a:off x="8509176" y="281779"/>
          <a:ext cx="1563874" cy="156387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87924D9-CD10-4942-B4D3-34236C70CA32}">
      <dsp:nvSpPr>
        <dsp:cNvPr id="0" name=""/>
        <dsp:cNvSpPr/>
      </dsp:nvSpPr>
      <dsp:spPr>
        <a:xfrm>
          <a:off x="423490" y="3757055"/>
          <a:ext cx="9740283" cy="704447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4293EA-B52B-4492-91CB-0A4AC266429F}">
      <dsp:nvSpPr>
        <dsp:cNvPr id="0" name=""/>
        <dsp:cNvSpPr/>
      </dsp:nvSpPr>
      <dsp:spPr>
        <a:xfrm>
          <a:off x="0" y="245857"/>
          <a:ext cx="1968382" cy="196838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5E3C4D-8CFB-4B53-BFAB-D8387B07C070}">
      <dsp:nvSpPr>
        <dsp:cNvPr id="0" name=""/>
        <dsp:cNvSpPr/>
      </dsp:nvSpPr>
      <dsp:spPr>
        <a:xfrm>
          <a:off x="1338499" y="1375019"/>
          <a:ext cx="1259764" cy="64956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500" kern="1200" dirty="0"/>
        </a:p>
      </dsp:txBody>
      <dsp:txXfrm>
        <a:off x="1338499" y="1375019"/>
        <a:ext cx="1259764" cy="64956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0FD014-A2EF-4888-8B4B-66B6950B93DD}">
      <dsp:nvSpPr>
        <dsp:cNvPr id="0" name=""/>
        <dsp:cNvSpPr/>
      </dsp:nvSpPr>
      <dsp:spPr>
        <a:xfrm>
          <a:off x="5111314" y="596"/>
          <a:ext cx="3389274" cy="751765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000" b="1" kern="1200" dirty="0"/>
            <a:t>64,</a:t>
          </a:r>
          <a:r>
            <a:rPr lang="ru-RU" sz="2000" b="1" kern="1200" dirty="0"/>
            <a:t>4</a:t>
          </a:r>
          <a:r>
            <a:rPr lang="en-US" sz="2000" b="1" kern="1200" dirty="0"/>
            <a:t> </a:t>
          </a:r>
          <a:r>
            <a:rPr lang="ru-RU" sz="2000" b="1" kern="1200" dirty="0"/>
            <a:t>тыс. руб.</a:t>
          </a:r>
          <a:endParaRPr lang="ru-RU" sz="2000" kern="1200" dirty="0"/>
        </a:p>
      </dsp:txBody>
      <dsp:txXfrm>
        <a:off x="5111314" y="94567"/>
        <a:ext cx="3107362" cy="563823"/>
      </dsp:txXfrm>
    </dsp:sp>
    <dsp:sp modelId="{7AF6CB4F-6190-4EF8-89CD-93F67D0D622E}">
      <dsp:nvSpPr>
        <dsp:cNvPr id="0" name=""/>
        <dsp:cNvSpPr/>
      </dsp:nvSpPr>
      <dsp:spPr>
        <a:xfrm>
          <a:off x="2356" y="596"/>
          <a:ext cx="5108957" cy="751765"/>
        </a:xfrm>
        <a:prstGeom prst="roundRect">
          <a:avLst/>
        </a:prstGeom>
        <a:solidFill>
          <a:srgbClr val="CFD5E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</a:rPr>
            <a:t>АО «</a:t>
          </a:r>
          <a:r>
            <a:rPr lang="ru-RU" sz="2000" b="1" kern="1200" dirty="0" err="1">
              <a:solidFill>
                <a:schemeClr val="tx1"/>
              </a:solidFill>
            </a:rPr>
            <a:t>ПОЗиС</a:t>
          </a:r>
          <a:r>
            <a:rPr lang="ru-RU" sz="2000" b="1" kern="1200" dirty="0">
              <a:solidFill>
                <a:schemeClr val="tx1"/>
              </a:solidFill>
            </a:rPr>
            <a:t>»</a:t>
          </a:r>
        </a:p>
      </dsp:txBody>
      <dsp:txXfrm>
        <a:off x="39054" y="37294"/>
        <a:ext cx="5035561" cy="678369"/>
      </dsp:txXfrm>
    </dsp:sp>
    <dsp:sp modelId="{27F5A382-08CC-4457-A689-B925621F2AE5}">
      <dsp:nvSpPr>
        <dsp:cNvPr id="0" name=""/>
        <dsp:cNvSpPr/>
      </dsp:nvSpPr>
      <dsp:spPr>
        <a:xfrm>
          <a:off x="5111314" y="827539"/>
          <a:ext cx="3389274" cy="751765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ru-RU" sz="2000" b="1" kern="1200" dirty="0"/>
            <a:t>62,7</a:t>
          </a:r>
          <a:r>
            <a:rPr lang="en-US" sz="2000" b="1" kern="1200" dirty="0"/>
            <a:t> </a:t>
          </a:r>
          <a:r>
            <a:rPr lang="ru-RU" sz="2000" b="1" kern="1200" dirty="0"/>
            <a:t>тыс. руб.</a:t>
          </a:r>
          <a:endParaRPr lang="ru-RU" sz="2000" kern="1200" dirty="0"/>
        </a:p>
      </dsp:txBody>
      <dsp:txXfrm>
        <a:off x="5111314" y="921510"/>
        <a:ext cx="3107362" cy="563823"/>
      </dsp:txXfrm>
    </dsp:sp>
    <dsp:sp modelId="{0560AC4D-7A44-443D-8628-A0CD7CC3BBD5}">
      <dsp:nvSpPr>
        <dsp:cNvPr id="0" name=""/>
        <dsp:cNvSpPr/>
      </dsp:nvSpPr>
      <dsp:spPr>
        <a:xfrm>
          <a:off x="2356" y="827539"/>
          <a:ext cx="5108957" cy="751765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</a:rPr>
            <a:t>ООО «Челны-Бройлер»</a:t>
          </a:r>
        </a:p>
      </dsp:txBody>
      <dsp:txXfrm>
        <a:off x="39054" y="864237"/>
        <a:ext cx="5035561" cy="678369"/>
      </dsp:txXfrm>
    </dsp:sp>
    <dsp:sp modelId="{2F428644-8AFE-4D79-93D7-76BA28987DDE}">
      <dsp:nvSpPr>
        <dsp:cNvPr id="0" name=""/>
        <dsp:cNvSpPr/>
      </dsp:nvSpPr>
      <dsp:spPr>
        <a:xfrm>
          <a:off x="5048008" y="1654481"/>
          <a:ext cx="3453696" cy="751765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ru-RU" sz="2000" b="1" kern="1200" dirty="0"/>
            <a:t>44,0 тыс. руб.</a:t>
          </a:r>
          <a:endParaRPr lang="ru-RU" sz="2000" kern="1200" dirty="0"/>
        </a:p>
      </dsp:txBody>
      <dsp:txXfrm>
        <a:off x="5048008" y="1748452"/>
        <a:ext cx="3171784" cy="563823"/>
      </dsp:txXfrm>
    </dsp:sp>
    <dsp:sp modelId="{138CC1B9-352D-4A50-B2FC-5EDA60959B45}">
      <dsp:nvSpPr>
        <dsp:cNvPr id="0" name=""/>
        <dsp:cNvSpPr/>
      </dsp:nvSpPr>
      <dsp:spPr>
        <a:xfrm>
          <a:off x="1241" y="1654481"/>
          <a:ext cx="5046766" cy="751765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ru-RU" sz="2000" b="1" i="0" kern="1200" dirty="0"/>
        </a:p>
      </dsp:txBody>
      <dsp:txXfrm>
        <a:off x="37939" y="1691179"/>
        <a:ext cx="4973370" cy="678369"/>
      </dsp:txXfrm>
    </dsp:sp>
    <dsp:sp modelId="{FC581FC7-7B98-4A53-B88A-3D3785C8927D}">
      <dsp:nvSpPr>
        <dsp:cNvPr id="0" name=""/>
        <dsp:cNvSpPr/>
      </dsp:nvSpPr>
      <dsp:spPr>
        <a:xfrm>
          <a:off x="5111314" y="2481424"/>
          <a:ext cx="3389274" cy="751765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ru-RU" sz="2000" b="1" kern="1200" dirty="0"/>
            <a:t>39,7 тыс. руб.</a:t>
          </a:r>
          <a:endParaRPr lang="ru-RU" sz="2000" kern="1200" dirty="0"/>
        </a:p>
      </dsp:txBody>
      <dsp:txXfrm>
        <a:off x="5111314" y="2575395"/>
        <a:ext cx="3107362" cy="563823"/>
      </dsp:txXfrm>
    </dsp:sp>
    <dsp:sp modelId="{158B7D0C-9C21-4913-A8B7-7163995AB651}">
      <dsp:nvSpPr>
        <dsp:cNvPr id="0" name=""/>
        <dsp:cNvSpPr/>
      </dsp:nvSpPr>
      <dsp:spPr>
        <a:xfrm>
          <a:off x="2356" y="2481424"/>
          <a:ext cx="5108957" cy="75176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>
              <a:solidFill>
                <a:schemeClr val="tx1"/>
              </a:solidFill>
            </a:rPr>
            <a:t>АО «Аммоний»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9054" y="2518122"/>
        <a:ext cx="5035561" cy="678369"/>
      </dsp:txXfrm>
    </dsp:sp>
    <dsp:sp modelId="{8B12CF5F-9A26-494A-86F5-AE21CCC76934}">
      <dsp:nvSpPr>
        <dsp:cNvPr id="0" name=""/>
        <dsp:cNvSpPr/>
      </dsp:nvSpPr>
      <dsp:spPr>
        <a:xfrm>
          <a:off x="5111314" y="3308366"/>
          <a:ext cx="3389274" cy="751765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ru-RU" sz="2000" b="1" kern="1200" dirty="0"/>
            <a:t>37,7 тыс. руб.</a:t>
          </a:r>
          <a:endParaRPr lang="ru-RU" sz="2000" kern="1200" dirty="0"/>
        </a:p>
      </dsp:txBody>
      <dsp:txXfrm>
        <a:off x="5111314" y="3402337"/>
        <a:ext cx="3107362" cy="563823"/>
      </dsp:txXfrm>
    </dsp:sp>
    <dsp:sp modelId="{B278CE41-D227-4F3A-A308-D17EFCE01574}">
      <dsp:nvSpPr>
        <dsp:cNvPr id="0" name=""/>
        <dsp:cNvSpPr/>
      </dsp:nvSpPr>
      <dsp:spPr>
        <a:xfrm>
          <a:off x="2356" y="3308366"/>
          <a:ext cx="5108957" cy="751765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>
              <a:solidFill>
                <a:schemeClr val="tx1"/>
              </a:solidFill>
            </a:rPr>
            <a:t>АО «Нижнекамское ПАТП-1»</a:t>
          </a:r>
        </a:p>
      </dsp:txBody>
      <dsp:txXfrm>
        <a:off x="39054" y="3345064"/>
        <a:ext cx="5035561" cy="678369"/>
      </dsp:txXfrm>
    </dsp:sp>
    <dsp:sp modelId="{1D16B2D6-E29F-4413-8DA4-F089E9EE1C77}">
      <dsp:nvSpPr>
        <dsp:cNvPr id="0" name=""/>
        <dsp:cNvSpPr/>
      </dsp:nvSpPr>
      <dsp:spPr>
        <a:xfrm>
          <a:off x="5111314" y="4135309"/>
          <a:ext cx="3389274" cy="751765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ru-RU" sz="2000" b="1" kern="1200" dirty="0"/>
            <a:t>33,1 тыс. руб.</a:t>
          </a:r>
          <a:endParaRPr lang="ru-RU" sz="2000" kern="1200" dirty="0"/>
        </a:p>
      </dsp:txBody>
      <dsp:txXfrm>
        <a:off x="5111314" y="4229280"/>
        <a:ext cx="3107362" cy="563823"/>
      </dsp:txXfrm>
    </dsp:sp>
    <dsp:sp modelId="{B211D6C1-FBE2-4654-8C44-82071B1EEAA0}">
      <dsp:nvSpPr>
        <dsp:cNvPr id="0" name=""/>
        <dsp:cNvSpPr/>
      </dsp:nvSpPr>
      <dsp:spPr>
        <a:xfrm>
          <a:off x="19813" y="4135906"/>
          <a:ext cx="5108957" cy="751765"/>
        </a:xfrm>
        <a:prstGeom prst="roundRect">
          <a:avLst/>
        </a:prstGeom>
        <a:solidFill>
          <a:srgbClr val="A5A5A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3810" rIns="7620" bIns="381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56511" y="4172604"/>
        <a:ext cx="5035561" cy="67836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E55E24-C1DF-42C3-B04F-84725E9109A2}">
      <dsp:nvSpPr>
        <dsp:cNvPr id="0" name=""/>
        <dsp:cNvSpPr/>
      </dsp:nvSpPr>
      <dsp:spPr>
        <a:xfrm>
          <a:off x="1766440" y="340880"/>
          <a:ext cx="2589491" cy="2589491"/>
        </a:xfrm>
        <a:prstGeom prst="pieWedge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b="1" kern="1200" dirty="0">
            <a:solidFill>
              <a:srgbClr val="002060"/>
            </a:solidFill>
          </a:endParaRPr>
        </a:p>
      </dsp:txBody>
      <dsp:txXfrm>
        <a:off x="2524884" y="1099324"/>
        <a:ext cx="1831047" cy="1831047"/>
      </dsp:txXfrm>
    </dsp:sp>
    <dsp:sp modelId="{1513EEA1-5706-475F-9AD3-BC6FF4D2F135}">
      <dsp:nvSpPr>
        <dsp:cNvPr id="0" name=""/>
        <dsp:cNvSpPr/>
      </dsp:nvSpPr>
      <dsp:spPr>
        <a:xfrm rot="5400000">
          <a:off x="4475539" y="340880"/>
          <a:ext cx="2589491" cy="2589491"/>
        </a:xfrm>
        <a:prstGeom prst="pieWedge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168" tIns="455168" rIns="455168" bIns="455168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400" kern="1200" dirty="0"/>
        </a:p>
      </dsp:txBody>
      <dsp:txXfrm rot="-5400000">
        <a:off x="4475539" y="1099324"/>
        <a:ext cx="1831047" cy="1831047"/>
      </dsp:txXfrm>
    </dsp:sp>
    <dsp:sp modelId="{2E5001E2-B0C0-4D01-A4B6-00F85B163DBA}">
      <dsp:nvSpPr>
        <dsp:cNvPr id="0" name=""/>
        <dsp:cNvSpPr/>
      </dsp:nvSpPr>
      <dsp:spPr>
        <a:xfrm rot="10800000">
          <a:off x="4475539" y="3049979"/>
          <a:ext cx="2589491" cy="2589491"/>
        </a:xfrm>
        <a:prstGeom prst="pieWedge">
          <a:avLst/>
        </a:prstGeom>
        <a:solidFill>
          <a:srgbClr val="A5A5A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168" tIns="455168" rIns="455168" bIns="455168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400" kern="1200" dirty="0"/>
        </a:p>
      </dsp:txBody>
      <dsp:txXfrm rot="10800000">
        <a:off x="4475539" y="3049979"/>
        <a:ext cx="1831047" cy="1831047"/>
      </dsp:txXfrm>
    </dsp:sp>
    <dsp:sp modelId="{35ADDA4D-AF26-4E5A-B8C3-0101491C925E}">
      <dsp:nvSpPr>
        <dsp:cNvPr id="0" name=""/>
        <dsp:cNvSpPr/>
      </dsp:nvSpPr>
      <dsp:spPr>
        <a:xfrm rot="16200000">
          <a:off x="1766440" y="3049979"/>
          <a:ext cx="2589491" cy="2589491"/>
        </a:xfrm>
        <a:prstGeom prst="pieWedge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168" tIns="455168" rIns="455168" bIns="455168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400" kern="1200" dirty="0"/>
        </a:p>
      </dsp:txBody>
      <dsp:txXfrm rot="5400000">
        <a:off x="2524884" y="3049979"/>
        <a:ext cx="1831047" cy="1831047"/>
      </dsp:txXfrm>
    </dsp:sp>
    <dsp:sp modelId="{D24BF4DF-68F7-4455-97B5-EF375E397A2C}">
      <dsp:nvSpPr>
        <dsp:cNvPr id="0" name=""/>
        <dsp:cNvSpPr/>
      </dsp:nvSpPr>
      <dsp:spPr>
        <a:xfrm>
          <a:off x="3968704" y="2451943"/>
          <a:ext cx="894062" cy="777445"/>
        </a:xfrm>
        <a:prstGeom prst="circular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F1DAEA-7E74-4D08-801C-1A37840EAF0D}">
      <dsp:nvSpPr>
        <dsp:cNvPr id="0" name=""/>
        <dsp:cNvSpPr/>
      </dsp:nvSpPr>
      <dsp:spPr>
        <a:xfrm rot="10800000">
          <a:off x="3968704" y="2750961"/>
          <a:ext cx="894062" cy="777445"/>
        </a:xfrm>
        <a:prstGeom prst="circular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0.21245</cdr:x>
      <cdr:y>0.87565</cdr:y>
    </cdr:from>
    <cdr:to>
      <cdr:x>0.5292</cdr:x>
      <cdr:y>0.9323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A115A22A-C068-4073-9B23-C4D5E3BD0E24}"/>
            </a:ext>
          </a:extLst>
        </cdr:cNvPr>
        <cdr:cNvSpPr txBox="1"/>
      </cdr:nvSpPr>
      <cdr:spPr>
        <a:xfrm xmlns:a="http://schemas.openxmlformats.org/drawingml/2006/main">
          <a:off x="1309667" y="4383820"/>
          <a:ext cx="1952631" cy="2836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/>
            <a:t>Эффективность,%</a:t>
          </a:r>
        </a:p>
      </cdr:txBody>
    </cdr:sp>
  </cdr:relSizeAnchor>
  <cdr:relSizeAnchor xmlns:cdr="http://schemas.openxmlformats.org/drawingml/2006/chartDrawing">
    <cdr:from>
      <cdr:x>0.3322</cdr:x>
      <cdr:y>0.53812</cdr:y>
    </cdr:from>
    <cdr:to>
      <cdr:x>0.46091</cdr:x>
      <cdr:y>0.58647</cdr:y>
    </cdr:to>
    <cdr:cxnSp macro="">
      <cdr:nvCxnSpPr>
        <cdr:cNvPr id="10" name="Прямая соединительная линия 9">
          <a:extLst xmlns:a="http://schemas.openxmlformats.org/drawingml/2006/main">
            <a:ext uri="{FF2B5EF4-FFF2-40B4-BE49-F238E27FC236}">
              <a16:creationId xmlns:a16="http://schemas.microsoft.com/office/drawing/2014/main" id="{7C0D08E3-6EAF-44C0-AB44-36E383DA29FE}"/>
            </a:ext>
          </a:extLst>
        </cdr:cNvPr>
        <cdr:cNvCxnSpPr>
          <a:stCxn xmlns:a="http://schemas.openxmlformats.org/drawingml/2006/main" id="2" idx="6"/>
          <a:endCxn xmlns:a="http://schemas.openxmlformats.org/drawingml/2006/main" id="5" idx="2"/>
        </cdr:cNvCxnSpPr>
      </cdr:nvCxnSpPr>
      <cdr:spPr>
        <a:xfrm xmlns:a="http://schemas.openxmlformats.org/drawingml/2006/main" flipV="1">
          <a:off x="2047889" y="2694012"/>
          <a:ext cx="793431" cy="242057"/>
        </a:xfrm>
        <a:prstGeom xmlns:a="http://schemas.openxmlformats.org/drawingml/2006/main" prst="line">
          <a:avLst/>
        </a:prstGeom>
        <a:ln xmlns:a="http://schemas.openxmlformats.org/drawingml/2006/main" w="19050" cmpd="sng">
          <a:solidFill>
            <a:srgbClr val="C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0.19904</cdr:x>
      <cdr:y>0.90021</cdr:y>
    </cdr:from>
    <cdr:to>
      <cdr:x>0.21758</cdr:x>
      <cdr:y>0.91963</cdr:y>
    </cdr:to>
    <cdr:sp macro="" textlink="">
      <cdr:nvSpPr>
        <cdr:cNvPr id="8" name="Овал 7">
          <a:extLst xmlns:a="http://schemas.openxmlformats.org/drawingml/2006/main">
            <a:ext uri="{FF2B5EF4-FFF2-40B4-BE49-F238E27FC236}">
              <a16:creationId xmlns:a16="http://schemas.microsoft.com/office/drawing/2014/main" id="{597A94A5-5922-4984-9F59-88A5569033FD}"/>
            </a:ext>
          </a:extLst>
        </cdr:cNvPr>
        <cdr:cNvSpPr/>
      </cdr:nvSpPr>
      <cdr:spPr>
        <a:xfrm xmlns:a="http://schemas.openxmlformats.org/drawingml/2006/main">
          <a:off x="1226972" y="4506736"/>
          <a:ext cx="114291" cy="97223"/>
        </a:xfrm>
        <a:prstGeom xmlns:a="http://schemas.openxmlformats.org/drawingml/2006/main" prst="ellipse">
          <a:avLst/>
        </a:prstGeom>
        <a:solidFill xmlns:a="http://schemas.openxmlformats.org/drawingml/2006/main">
          <a:srgbClr val="F6C9C0"/>
        </a:solidFill>
        <a:ln xmlns:a="http://schemas.openxmlformats.org/drawingml/2006/main">
          <a:solidFill>
            <a:srgbClr val="C0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0.57633</cdr:x>
      <cdr:y>0.50073</cdr:y>
    </cdr:from>
    <cdr:to>
      <cdr:x>0.74321</cdr:x>
      <cdr:y>0.53363</cdr:y>
    </cdr:to>
    <cdr:cxnSp macro="">
      <cdr:nvCxnSpPr>
        <cdr:cNvPr id="18" name="Прямая соединительная линия 17">
          <a:extLst xmlns:a="http://schemas.openxmlformats.org/drawingml/2006/main">
            <a:ext uri="{FF2B5EF4-FFF2-40B4-BE49-F238E27FC236}">
              <a16:creationId xmlns:a16="http://schemas.microsoft.com/office/drawing/2014/main" id="{7AD69AE6-21E8-4B2D-9DE9-0676717C6A55}"/>
            </a:ext>
          </a:extLst>
        </cdr:cNvPr>
        <cdr:cNvCxnSpPr/>
      </cdr:nvCxnSpPr>
      <cdr:spPr>
        <a:xfrm xmlns:a="http://schemas.openxmlformats.org/drawingml/2006/main" flipV="1">
          <a:off x="3552804" y="2609845"/>
          <a:ext cx="1028745" cy="171477"/>
        </a:xfrm>
        <a:prstGeom xmlns:a="http://schemas.openxmlformats.org/drawingml/2006/main" prst="line">
          <a:avLst/>
        </a:prstGeom>
        <a:ln xmlns:a="http://schemas.openxmlformats.org/drawingml/2006/main" w="19050" cmpd="sng">
          <a:solidFill>
            <a:srgbClr val="C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0.73073</cdr:x>
      <cdr:y>0.45165</cdr:y>
    </cdr:from>
    <cdr:to>
      <cdr:x>0.85921</cdr:x>
      <cdr:y>0.54835</cdr:y>
    </cdr:to>
    <cdr:sp macro="" textlink="">
      <cdr:nvSpPr>
        <cdr:cNvPr id="6" name="Овал 5">
          <a:extLst xmlns:a="http://schemas.openxmlformats.org/drawingml/2006/main">
            <a:ext uri="{FF2B5EF4-FFF2-40B4-BE49-F238E27FC236}">
              <a16:creationId xmlns:a16="http://schemas.microsoft.com/office/drawing/2014/main" id="{39145B85-3F0C-44BF-A790-91F25CE05A23}"/>
            </a:ext>
          </a:extLst>
        </cdr:cNvPr>
        <cdr:cNvSpPr/>
      </cdr:nvSpPr>
      <cdr:spPr>
        <a:xfrm xmlns:a="http://schemas.openxmlformats.org/drawingml/2006/main">
          <a:off x="4504672" y="2261113"/>
          <a:ext cx="792000" cy="484113"/>
        </a:xfrm>
        <a:prstGeom xmlns:a="http://schemas.openxmlformats.org/drawingml/2006/main" prst="ellipse">
          <a:avLst/>
        </a:prstGeom>
        <a:solidFill xmlns:a="http://schemas.openxmlformats.org/drawingml/2006/main">
          <a:srgbClr val="F6C9C0"/>
        </a:solidFill>
        <a:ln xmlns:a="http://schemas.openxmlformats.org/drawingml/2006/main">
          <a:solidFill>
            <a:srgbClr val="FF0000"/>
          </a:soli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ru-RU" sz="1600" b="1" cap="none" spc="0">
              <a:ln w="0"/>
              <a:solidFill>
                <a:srgbClr val="C00000"/>
              </a:solidFill>
              <a:effectLst/>
            </a:rPr>
            <a:t>96,7</a:t>
          </a:r>
        </a:p>
      </cdr:txBody>
    </cdr:sp>
  </cdr:relSizeAnchor>
  <cdr:relSizeAnchor xmlns:cdr="http://schemas.openxmlformats.org/drawingml/2006/chartDrawing">
    <cdr:from>
      <cdr:x>0.46091</cdr:x>
      <cdr:y>0.48977</cdr:y>
    </cdr:from>
    <cdr:to>
      <cdr:x>0.58939</cdr:x>
      <cdr:y>0.58647</cdr:y>
    </cdr:to>
    <cdr:sp macro="" textlink="">
      <cdr:nvSpPr>
        <cdr:cNvPr id="5" name="Овал 4">
          <a:extLst xmlns:a="http://schemas.openxmlformats.org/drawingml/2006/main">
            <a:ext uri="{FF2B5EF4-FFF2-40B4-BE49-F238E27FC236}">
              <a16:creationId xmlns:a16="http://schemas.microsoft.com/office/drawing/2014/main" id="{4847065C-CEBB-4973-9A53-648E884217F3}"/>
            </a:ext>
          </a:extLst>
        </cdr:cNvPr>
        <cdr:cNvSpPr/>
      </cdr:nvSpPr>
      <cdr:spPr>
        <a:xfrm xmlns:a="http://schemas.openxmlformats.org/drawingml/2006/main">
          <a:off x="2841320" y="2451955"/>
          <a:ext cx="792000" cy="484113"/>
        </a:xfrm>
        <a:prstGeom xmlns:a="http://schemas.openxmlformats.org/drawingml/2006/main" prst="ellipse">
          <a:avLst/>
        </a:prstGeom>
        <a:solidFill xmlns:a="http://schemas.openxmlformats.org/drawingml/2006/main">
          <a:srgbClr val="F6C9C0"/>
        </a:solidFill>
        <a:ln xmlns:a="http://schemas.openxmlformats.org/drawingml/2006/main" w="0">
          <a:solidFill>
            <a:srgbClr val="C00000"/>
          </a:soli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ru-RU" sz="1600" b="1" cap="none" spc="0" dirty="0">
              <a:ln w="0"/>
              <a:solidFill>
                <a:srgbClr val="C00000"/>
              </a:solidFill>
              <a:effectLst/>
              <a:latin typeface="+mn-lt"/>
              <a:cs typeface="Calibri" panose="020F0502020204030204" pitchFamily="34" charset="0"/>
            </a:rPr>
            <a:t>96,3</a:t>
          </a:r>
        </a:p>
      </cdr:txBody>
    </cdr:sp>
  </cdr:relSizeAnchor>
  <cdr:relSizeAnchor xmlns:cdr="http://schemas.openxmlformats.org/drawingml/2006/chartDrawing">
    <cdr:from>
      <cdr:x>0.20373</cdr:x>
      <cdr:y>0.53812</cdr:y>
    </cdr:from>
    <cdr:to>
      <cdr:x>0.3322</cdr:x>
      <cdr:y>0.63482</cdr:y>
    </cdr:to>
    <cdr:sp macro="" textlink="">
      <cdr:nvSpPr>
        <cdr:cNvPr id="2" name="Овал 1">
          <a:extLst xmlns:a="http://schemas.openxmlformats.org/drawingml/2006/main">
            <a:ext uri="{FF2B5EF4-FFF2-40B4-BE49-F238E27FC236}">
              <a16:creationId xmlns:a16="http://schemas.microsoft.com/office/drawing/2014/main" id="{645DF48B-78E7-4031-9222-DB232E848ABA}"/>
            </a:ext>
          </a:extLst>
        </cdr:cNvPr>
        <cdr:cNvSpPr/>
      </cdr:nvSpPr>
      <cdr:spPr>
        <a:xfrm xmlns:a="http://schemas.openxmlformats.org/drawingml/2006/main">
          <a:off x="1255889" y="2694012"/>
          <a:ext cx="792000" cy="484113"/>
        </a:xfrm>
        <a:prstGeom xmlns:a="http://schemas.openxmlformats.org/drawingml/2006/main" prst="ellipse">
          <a:avLst/>
        </a:prstGeom>
        <a:solidFill xmlns:a="http://schemas.openxmlformats.org/drawingml/2006/main">
          <a:srgbClr val="F6C9C0"/>
        </a:solidFill>
        <a:ln xmlns:a="http://schemas.openxmlformats.org/drawingml/2006/main">
          <a:solidFill>
            <a:srgbClr val="C00000"/>
          </a:soli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ru-RU" sz="1600" b="1" cap="none" spc="0">
              <a:ln w="0"/>
              <a:solidFill>
                <a:srgbClr val="C00000"/>
              </a:solidFill>
              <a:effectLst/>
              <a:latin typeface="+mn-lt"/>
              <a:ea typeface="Cambria" panose="02040503050406030204" pitchFamily="18" charset="0"/>
            </a:rPr>
            <a:t>95,5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0.16945</cdr:x>
      <cdr:y>0.46636</cdr:y>
    </cdr:from>
    <cdr:to>
      <cdr:x>0.28338</cdr:x>
      <cdr:y>0.57413</cdr:y>
    </cdr:to>
    <cdr:sp macro="" textlink="">
      <cdr:nvSpPr>
        <cdr:cNvPr id="2" name="Овал 1">
          <a:extLst xmlns:a="http://schemas.openxmlformats.org/drawingml/2006/main">
            <a:ext uri="{FF2B5EF4-FFF2-40B4-BE49-F238E27FC236}">
              <a16:creationId xmlns:a16="http://schemas.microsoft.com/office/drawing/2014/main" id="{C944AFB4-68AF-4062-8CFF-BC1841ABE316}"/>
            </a:ext>
          </a:extLst>
        </cdr:cNvPr>
        <cdr:cNvSpPr/>
      </cdr:nvSpPr>
      <cdr:spPr>
        <a:xfrm xmlns:a="http://schemas.openxmlformats.org/drawingml/2006/main">
          <a:off x="1177969" y="2218380"/>
          <a:ext cx="792000" cy="512638"/>
        </a:xfrm>
        <a:prstGeom xmlns:a="http://schemas.openxmlformats.org/drawingml/2006/main" prst="ellipse">
          <a:avLst/>
        </a:prstGeom>
        <a:solidFill xmlns:a="http://schemas.openxmlformats.org/drawingml/2006/main">
          <a:srgbClr val="F6C9C0"/>
        </a:solidFill>
        <a:ln xmlns:a="http://schemas.openxmlformats.org/drawingml/2006/main">
          <a:solidFill>
            <a:srgbClr val="FF0000"/>
          </a:soli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ru-RU" sz="1600" b="1" cap="none" spc="0">
              <a:ln w="0"/>
              <a:solidFill>
                <a:srgbClr val="C00000"/>
              </a:solidFill>
              <a:effectLst/>
            </a:rPr>
            <a:t>90,2</a:t>
          </a:r>
        </a:p>
      </cdr:txBody>
    </cdr:sp>
  </cdr:relSizeAnchor>
  <cdr:relSizeAnchor xmlns:cdr="http://schemas.openxmlformats.org/drawingml/2006/chartDrawing">
    <cdr:from>
      <cdr:x>0.43753</cdr:x>
      <cdr:y>0.5</cdr:y>
    </cdr:from>
    <cdr:to>
      <cdr:x>0.55146</cdr:x>
      <cdr:y>0.60776</cdr:y>
    </cdr:to>
    <cdr:sp macro="" textlink="">
      <cdr:nvSpPr>
        <cdr:cNvPr id="3" name="Овал 2">
          <a:extLst xmlns:a="http://schemas.openxmlformats.org/drawingml/2006/main">
            <a:ext uri="{FF2B5EF4-FFF2-40B4-BE49-F238E27FC236}">
              <a16:creationId xmlns:a16="http://schemas.microsoft.com/office/drawing/2014/main" id="{F7BC9CDD-417B-45EB-A4D2-BA05BFA4A25B}"/>
            </a:ext>
          </a:extLst>
        </cdr:cNvPr>
        <cdr:cNvSpPr/>
      </cdr:nvSpPr>
      <cdr:spPr>
        <a:xfrm xmlns:a="http://schemas.openxmlformats.org/drawingml/2006/main">
          <a:off x="3041542" y="2378383"/>
          <a:ext cx="792000" cy="512590"/>
        </a:xfrm>
        <a:prstGeom xmlns:a="http://schemas.openxmlformats.org/drawingml/2006/main" prst="ellipse">
          <a:avLst/>
        </a:prstGeom>
        <a:solidFill xmlns:a="http://schemas.openxmlformats.org/drawingml/2006/main">
          <a:srgbClr val="F6C9C0"/>
        </a:solidFill>
        <a:ln xmlns:a="http://schemas.openxmlformats.org/drawingml/2006/main">
          <a:solidFill>
            <a:srgbClr val="FF0000"/>
          </a:solidFill>
        </a:ln>
        <a:effectLst xmlns:a="http://schemas.openxmlformats.org/drawingml/2006/main"/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ru-RU" sz="1600" b="1" cap="none" spc="0">
              <a:ln w="0"/>
              <a:solidFill>
                <a:srgbClr val="C00000"/>
              </a:solidFill>
              <a:effectLst/>
            </a:rPr>
            <a:t>87,0</a:t>
          </a:r>
        </a:p>
      </cdr:txBody>
    </cdr:sp>
  </cdr:relSizeAnchor>
  <cdr:relSizeAnchor xmlns:cdr="http://schemas.openxmlformats.org/drawingml/2006/chartDrawing">
    <cdr:from>
      <cdr:x>0.71078</cdr:x>
      <cdr:y>0.41248</cdr:y>
    </cdr:from>
    <cdr:to>
      <cdr:x>0.82471</cdr:x>
      <cdr:y>0.52025</cdr:y>
    </cdr:to>
    <cdr:sp macro="" textlink="">
      <cdr:nvSpPr>
        <cdr:cNvPr id="4" name="Овал 3">
          <a:extLst xmlns:a="http://schemas.openxmlformats.org/drawingml/2006/main">
            <a:ext uri="{FF2B5EF4-FFF2-40B4-BE49-F238E27FC236}">
              <a16:creationId xmlns:a16="http://schemas.microsoft.com/office/drawing/2014/main" id="{F3E070D1-8918-4E9B-9FB4-34223E6D9546}"/>
            </a:ext>
          </a:extLst>
        </cdr:cNvPr>
        <cdr:cNvSpPr/>
      </cdr:nvSpPr>
      <cdr:spPr>
        <a:xfrm xmlns:a="http://schemas.openxmlformats.org/drawingml/2006/main">
          <a:off x="4941074" y="1962062"/>
          <a:ext cx="792000" cy="512637"/>
        </a:xfrm>
        <a:prstGeom xmlns:a="http://schemas.openxmlformats.org/drawingml/2006/main" prst="ellipse">
          <a:avLst/>
        </a:prstGeom>
        <a:solidFill xmlns:a="http://schemas.openxmlformats.org/drawingml/2006/main">
          <a:srgbClr val="F6C9C0"/>
        </a:solidFill>
        <a:ln xmlns:a="http://schemas.openxmlformats.org/drawingml/2006/main">
          <a:solidFill>
            <a:srgbClr val="FF0000"/>
          </a:soli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ru-RU" sz="1600" b="1" cap="none" spc="0" dirty="0">
              <a:ln w="0"/>
              <a:solidFill>
                <a:srgbClr val="C00000"/>
              </a:solidFill>
              <a:effectLst/>
            </a:rPr>
            <a:t>90,4</a:t>
          </a:r>
        </a:p>
      </cdr:txBody>
    </cdr:sp>
  </cdr:relSizeAnchor>
  <cdr:relSizeAnchor xmlns:cdr="http://schemas.openxmlformats.org/drawingml/2006/chartDrawing">
    <cdr:from>
      <cdr:x>0.28338</cdr:x>
      <cdr:y>0.52025</cdr:y>
    </cdr:from>
    <cdr:to>
      <cdr:x>0.43753</cdr:x>
      <cdr:y>0.55388</cdr:y>
    </cdr:to>
    <cdr:cxnSp macro="">
      <cdr:nvCxnSpPr>
        <cdr:cNvPr id="6" name="Прямая соединительная линия 5">
          <a:extLst xmlns:a="http://schemas.openxmlformats.org/drawingml/2006/main">
            <a:ext uri="{FF2B5EF4-FFF2-40B4-BE49-F238E27FC236}">
              <a16:creationId xmlns:a16="http://schemas.microsoft.com/office/drawing/2014/main" id="{5B238BD1-5356-49D1-B7B8-565FB6DD1E44}"/>
            </a:ext>
          </a:extLst>
        </cdr:cNvPr>
        <cdr:cNvCxnSpPr>
          <a:stCxn xmlns:a="http://schemas.openxmlformats.org/drawingml/2006/main" id="2" idx="6"/>
          <a:endCxn xmlns:a="http://schemas.openxmlformats.org/drawingml/2006/main" id="3" idx="2"/>
        </cdr:cNvCxnSpPr>
      </cdr:nvCxnSpPr>
      <cdr:spPr>
        <a:xfrm xmlns:a="http://schemas.openxmlformats.org/drawingml/2006/main">
          <a:off x="1969969" y="2474699"/>
          <a:ext cx="1071573" cy="159979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C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0.55146</cdr:x>
      <cdr:y>0.46636</cdr:y>
    </cdr:from>
    <cdr:to>
      <cdr:x>0.71078</cdr:x>
      <cdr:y>0.55388</cdr:y>
    </cdr:to>
    <cdr:cxnSp macro="">
      <cdr:nvCxnSpPr>
        <cdr:cNvPr id="9" name="Прямая соединительная линия 8">
          <a:extLst xmlns:a="http://schemas.openxmlformats.org/drawingml/2006/main">
            <a:ext uri="{FF2B5EF4-FFF2-40B4-BE49-F238E27FC236}">
              <a16:creationId xmlns:a16="http://schemas.microsoft.com/office/drawing/2014/main" id="{74082265-32B1-406D-BFB5-110788026BAC}"/>
            </a:ext>
          </a:extLst>
        </cdr:cNvPr>
        <cdr:cNvCxnSpPr>
          <a:stCxn xmlns:a="http://schemas.openxmlformats.org/drawingml/2006/main" id="3" idx="6"/>
          <a:endCxn xmlns:a="http://schemas.openxmlformats.org/drawingml/2006/main" id="4" idx="2"/>
        </cdr:cNvCxnSpPr>
      </cdr:nvCxnSpPr>
      <cdr:spPr>
        <a:xfrm xmlns:a="http://schemas.openxmlformats.org/drawingml/2006/main" flipV="1">
          <a:off x="3833542" y="2218381"/>
          <a:ext cx="1107532" cy="416297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C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0.05939</cdr:x>
      <cdr:y>0.90538</cdr:y>
    </cdr:from>
    <cdr:to>
      <cdr:x>0.60832</cdr:x>
      <cdr:y>0.98314</cdr:y>
    </cdr:to>
    <cdr:sp macro="" textlink="">
      <cdr:nvSpPr>
        <cdr:cNvPr id="15" name="TextBox 14">
          <a:extLst xmlns:a="http://schemas.openxmlformats.org/drawingml/2006/main">
            <a:ext uri="{FF2B5EF4-FFF2-40B4-BE49-F238E27FC236}">
              <a16:creationId xmlns:a16="http://schemas.microsoft.com/office/drawing/2014/main" id="{EE0D883D-E0F5-4362-AE87-37B2C2A80C2B}"/>
            </a:ext>
          </a:extLst>
        </cdr:cNvPr>
        <cdr:cNvSpPr txBox="1"/>
      </cdr:nvSpPr>
      <cdr:spPr>
        <a:xfrm xmlns:a="http://schemas.openxmlformats.org/drawingml/2006/main">
          <a:off x="412853" y="4306693"/>
          <a:ext cx="3816000" cy="3698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/>
            <a:t>Эффективность судебной защиты, %</a:t>
          </a:r>
        </a:p>
      </cdr:txBody>
    </cdr:sp>
  </cdr:relSizeAnchor>
  <cdr:relSizeAnchor xmlns:cdr="http://schemas.openxmlformats.org/drawingml/2006/chartDrawing">
    <cdr:from>
      <cdr:x>0.04796</cdr:x>
      <cdr:y>0.93298</cdr:y>
    </cdr:from>
    <cdr:to>
      <cdr:x>0.06442</cdr:x>
      <cdr:y>0.9548</cdr:y>
    </cdr:to>
    <cdr:sp macro="" textlink="">
      <cdr:nvSpPr>
        <cdr:cNvPr id="10" name="Овал 9">
          <a:extLst xmlns:a="http://schemas.openxmlformats.org/drawingml/2006/main">
            <a:ext uri="{FF2B5EF4-FFF2-40B4-BE49-F238E27FC236}">
              <a16:creationId xmlns:a16="http://schemas.microsoft.com/office/drawing/2014/main" id="{2FFC68E9-347E-43E0-AB14-659A334FBF2A}"/>
            </a:ext>
          </a:extLst>
        </cdr:cNvPr>
        <cdr:cNvSpPr/>
      </cdr:nvSpPr>
      <cdr:spPr>
        <a:xfrm xmlns:a="http://schemas.openxmlformats.org/drawingml/2006/main">
          <a:off x="333429" y="4437973"/>
          <a:ext cx="114425" cy="103794"/>
        </a:xfrm>
        <a:prstGeom xmlns:a="http://schemas.openxmlformats.org/drawingml/2006/main" prst="ellipse">
          <a:avLst/>
        </a:prstGeom>
        <a:solidFill xmlns:a="http://schemas.openxmlformats.org/drawingml/2006/main">
          <a:srgbClr val="F6C9C0"/>
        </a:solidFill>
        <a:ln xmlns:a="http://schemas.openxmlformats.org/drawingml/2006/main">
          <a:solidFill>
            <a:srgbClr val="C0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0.07755</cdr:x>
      <cdr:y>0.90678</cdr:y>
    </cdr:from>
    <cdr:to>
      <cdr:x>0.98167</cdr:x>
      <cdr:y>0.98117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04C83164-50C7-4960-B018-A69AEA52E34A}"/>
            </a:ext>
          </a:extLst>
        </cdr:cNvPr>
        <cdr:cNvSpPr txBox="1"/>
      </cdr:nvSpPr>
      <cdr:spPr>
        <a:xfrm xmlns:a="http://schemas.openxmlformats.org/drawingml/2006/main">
          <a:off x="467586" y="4388600"/>
          <a:ext cx="5451219" cy="360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/>
            <a:t>Количество выданных представлений (предписаний), ед.</a:t>
          </a:r>
        </a:p>
      </cdr:txBody>
    </cdr:sp>
  </cdr:relSizeAnchor>
  <cdr:relSizeAnchor xmlns:cdr="http://schemas.openxmlformats.org/drawingml/2006/chartDrawing">
    <cdr:from>
      <cdr:x>0.06634</cdr:x>
      <cdr:y>0.9356</cdr:y>
    </cdr:from>
    <cdr:to>
      <cdr:x>0.08426</cdr:x>
      <cdr:y>0.95419</cdr:y>
    </cdr:to>
    <cdr:sp macro="" textlink="">
      <cdr:nvSpPr>
        <cdr:cNvPr id="3" name="Овал 2">
          <a:extLst xmlns:a="http://schemas.openxmlformats.org/drawingml/2006/main">
            <a:ext uri="{FF2B5EF4-FFF2-40B4-BE49-F238E27FC236}">
              <a16:creationId xmlns:a16="http://schemas.microsoft.com/office/drawing/2014/main" id="{0C7EDBC3-9592-4CDC-9252-CF2ED36E7589}"/>
            </a:ext>
          </a:extLst>
        </cdr:cNvPr>
        <cdr:cNvSpPr/>
      </cdr:nvSpPr>
      <cdr:spPr>
        <a:xfrm xmlns:a="http://schemas.openxmlformats.org/drawingml/2006/main">
          <a:off x="400001" y="4528062"/>
          <a:ext cx="108000" cy="90000"/>
        </a:xfrm>
        <a:prstGeom xmlns:a="http://schemas.openxmlformats.org/drawingml/2006/main" prst="ellipse">
          <a:avLst/>
        </a:prstGeom>
        <a:solidFill xmlns:a="http://schemas.openxmlformats.org/drawingml/2006/main">
          <a:srgbClr val="F6C9C0"/>
        </a:solidFill>
        <a:ln xmlns:a="http://schemas.openxmlformats.org/drawingml/2006/main">
          <a:solidFill>
            <a:srgbClr val="C0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0.08667</cdr:x>
      <cdr:y>0.89296</cdr:y>
    </cdr:from>
    <cdr:to>
      <cdr:x>0.77565</cdr:x>
      <cdr:y>0.97799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57679C3E-1717-4E27-9DD5-79594B05C88C}"/>
            </a:ext>
          </a:extLst>
        </cdr:cNvPr>
        <cdr:cNvSpPr txBox="1"/>
      </cdr:nvSpPr>
      <cdr:spPr>
        <a:xfrm xmlns:a="http://schemas.openxmlformats.org/drawingml/2006/main">
          <a:off x="518257" y="4917440"/>
          <a:ext cx="4120028" cy="4682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/>
            <a:t>Количество выданных предложений, ед.</a:t>
          </a:r>
        </a:p>
      </cdr:txBody>
    </cdr:sp>
  </cdr:relSizeAnchor>
  <cdr:relSizeAnchor xmlns:cdr="http://schemas.openxmlformats.org/drawingml/2006/chartDrawing">
    <cdr:from>
      <cdr:x>0.07524</cdr:x>
      <cdr:y>0.91556</cdr:y>
    </cdr:from>
    <cdr:to>
      <cdr:x>0.09593</cdr:x>
      <cdr:y>0.935</cdr:y>
    </cdr:to>
    <cdr:sp macro="" textlink="">
      <cdr:nvSpPr>
        <cdr:cNvPr id="4" name="Овал 3">
          <a:extLst xmlns:a="http://schemas.openxmlformats.org/drawingml/2006/main">
            <a:ext uri="{FF2B5EF4-FFF2-40B4-BE49-F238E27FC236}">
              <a16:creationId xmlns:a16="http://schemas.microsoft.com/office/drawing/2014/main" id="{A03E5B07-BC37-4521-95A2-77F222FE758F}"/>
            </a:ext>
          </a:extLst>
        </cdr:cNvPr>
        <cdr:cNvSpPr/>
      </cdr:nvSpPr>
      <cdr:spPr>
        <a:xfrm xmlns:a="http://schemas.openxmlformats.org/drawingml/2006/main">
          <a:off x="449901" y="5041877"/>
          <a:ext cx="123723" cy="107053"/>
        </a:xfrm>
        <a:prstGeom xmlns:a="http://schemas.openxmlformats.org/drawingml/2006/main" prst="ellipse">
          <a:avLst/>
        </a:prstGeom>
        <a:solidFill xmlns:a="http://schemas.openxmlformats.org/drawingml/2006/main">
          <a:srgbClr val="F6C9C0"/>
        </a:solidFill>
        <a:ln xmlns:a="http://schemas.openxmlformats.org/drawingml/2006/main">
          <a:solidFill>
            <a:srgbClr val="C0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0.66138</cdr:x>
      <cdr:y>0.5605</cdr:y>
    </cdr:from>
    <cdr:to>
      <cdr:x>0.82418</cdr:x>
      <cdr:y>0.64548</cdr:y>
    </cdr:to>
    <cdr:sp macro="" textlink="">
      <cdr:nvSpPr>
        <cdr:cNvPr id="5" name="Овал 4">
          <a:extLst xmlns:a="http://schemas.openxmlformats.org/drawingml/2006/main">
            <a:ext uri="{FF2B5EF4-FFF2-40B4-BE49-F238E27FC236}">
              <a16:creationId xmlns:a16="http://schemas.microsoft.com/office/drawing/2014/main" id="{D2397660-56E5-4C34-A723-3A707DBB3687}"/>
            </a:ext>
          </a:extLst>
        </cdr:cNvPr>
        <cdr:cNvSpPr/>
      </cdr:nvSpPr>
      <cdr:spPr>
        <a:xfrm xmlns:a="http://schemas.openxmlformats.org/drawingml/2006/main">
          <a:off x="3954959" y="3086591"/>
          <a:ext cx="973511" cy="468000"/>
        </a:xfrm>
        <a:prstGeom xmlns:a="http://schemas.openxmlformats.org/drawingml/2006/main" prst="ellipse">
          <a:avLst/>
        </a:prstGeom>
        <a:solidFill xmlns:a="http://schemas.openxmlformats.org/drawingml/2006/main">
          <a:srgbClr val="F6C9C0"/>
        </a:solidFill>
        <a:ln xmlns:a="http://schemas.openxmlformats.org/drawingml/2006/main">
          <a:solidFill>
            <a:srgbClr val="FF0000"/>
          </a:soli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>
              <a:solidFill>
                <a:srgbClr val="C00000"/>
              </a:solidFill>
            </a:rPr>
            <a:t>18457</a:t>
          </a:r>
        </a:p>
      </cdr:txBody>
    </cdr:sp>
  </cdr:relSizeAnchor>
  <cdr:relSizeAnchor xmlns:cdr="http://schemas.openxmlformats.org/drawingml/2006/chartDrawing">
    <cdr:from>
      <cdr:x>0.38404</cdr:x>
      <cdr:y>0.6046</cdr:y>
    </cdr:from>
    <cdr:to>
      <cdr:x>0.54684</cdr:x>
      <cdr:y>0.68958</cdr:y>
    </cdr:to>
    <cdr:sp macro="" textlink="">
      <cdr:nvSpPr>
        <cdr:cNvPr id="6" name="Овал 5">
          <a:extLst xmlns:a="http://schemas.openxmlformats.org/drawingml/2006/main">
            <a:ext uri="{FF2B5EF4-FFF2-40B4-BE49-F238E27FC236}">
              <a16:creationId xmlns:a16="http://schemas.microsoft.com/office/drawing/2014/main" id="{2A3FEE75-AA64-4AF9-BA42-1031423B74E5}"/>
            </a:ext>
          </a:extLst>
        </cdr:cNvPr>
        <cdr:cNvSpPr/>
      </cdr:nvSpPr>
      <cdr:spPr>
        <a:xfrm xmlns:a="http://schemas.openxmlformats.org/drawingml/2006/main">
          <a:off x="2296514" y="3329435"/>
          <a:ext cx="973511" cy="468000"/>
        </a:xfrm>
        <a:prstGeom xmlns:a="http://schemas.openxmlformats.org/drawingml/2006/main" prst="ellipse">
          <a:avLst/>
        </a:prstGeom>
        <a:solidFill xmlns:a="http://schemas.openxmlformats.org/drawingml/2006/main">
          <a:srgbClr val="F6C9C0"/>
        </a:solidFill>
        <a:ln xmlns:a="http://schemas.openxmlformats.org/drawingml/2006/main">
          <a:solidFill>
            <a:srgbClr val="FF0000"/>
          </a:soli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>
              <a:solidFill>
                <a:srgbClr val="C00000"/>
              </a:solidFill>
            </a:rPr>
            <a:t>12703</a:t>
          </a:r>
        </a:p>
      </cdr:txBody>
    </cdr:sp>
  </cdr:relSizeAnchor>
  <cdr:relSizeAnchor xmlns:cdr="http://schemas.openxmlformats.org/drawingml/2006/chartDrawing">
    <cdr:from>
      <cdr:x>0.09441</cdr:x>
      <cdr:y>0.59406</cdr:y>
    </cdr:from>
    <cdr:to>
      <cdr:x>0.25721</cdr:x>
      <cdr:y>0.67905</cdr:y>
    </cdr:to>
    <cdr:sp macro="" textlink="">
      <cdr:nvSpPr>
        <cdr:cNvPr id="7" name="Овал 6">
          <a:extLst xmlns:a="http://schemas.openxmlformats.org/drawingml/2006/main">
            <a:ext uri="{FF2B5EF4-FFF2-40B4-BE49-F238E27FC236}">
              <a16:creationId xmlns:a16="http://schemas.microsoft.com/office/drawing/2014/main" id="{9147762A-965D-41C2-AE20-914AD47EF4E2}"/>
            </a:ext>
          </a:extLst>
        </cdr:cNvPr>
        <cdr:cNvSpPr/>
      </cdr:nvSpPr>
      <cdr:spPr>
        <a:xfrm xmlns:a="http://schemas.openxmlformats.org/drawingml/2006/main">
          <a:off x="564572" y="3271430"/>
          <a:ext cx="973511" cy="468000"/>
        </a:xfrm>
        <a:prstGeom xmlns:a="http://schemas.openxmlformats.org/drawingml/2006/main" prst="ellipse">
          <a:avLst/>
        </a:prstGeom>
        <a:solidFill xmlns:a="http://schemas.openxmlformats.org/drawingml/2006/main">
          <a:srgbClr val="F6C9C0"/>
        </a:solidFill>
        <a:ln xmlns:a="http://schemas.openxmlformats.org/drawingml/2006/main">
          <a:solidFill>
            <a:srgbClr val="FF0000"/>
          </a:soli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>
              <a:solidFill>
                <a:srgbClr val="C00000"/>
              </a:solidFill>
            </a:rPr>
            <a:t>17010</a:t>
          </a:r>
        </a:p>
      </cdr:txBody>
    </cdr:sp>
  </cdr:relSizeAnchor>
  <cdr:relSizeAnchor xmlns:cdr="http://schemas.openxmlformats.org/drawingml/2006/chartDrawing">
    <cdr:from>
      <cdr:x>0.25721</cdr:x>
      <cdr:y>0.63656</cdr:y>
    </cdr:from>
    <cdr:to>
      <cdr:x>0.38404</cdr:x>
      <cdr:y>0.64709</cdr:y>
    </cdr:to>
    <cdr:cxnSp macro="">
      <cdr:nvCxnSpPr>
        <cdr:cNvPr id="8" name="Прямая соединительная линия 7">
          <a:extLst xmlns:a="http://schemas.openxmlformats.org/drawingml/2006/main">
            <a:ext uri="{FF2B5EF4-FFF2-40B4-BE49-F238E27FC236}">
              <a16:creationId xmlns:a16="http://schemas.microsoft.com/office/drawing/2014/main" id="{BFA23EA1-6615-4224-8288-91DE602D44FB}"/>
            </a:ext>
          </a:extLst>
        </cdr:cNvPr>
        <cdr:cNvCxnSpPr>
          <a:stCxn xmlns:a="http://schemas.openxmlformats.org/drawingml/2006/main" id="7" idx="6"/>
          <a:endCxn xmlns:a="http://schemas.openxmlformats.org/drawingml/2006/main" id="6" idx="2"/>
        </cdr:cNvCxnSpPr>
      </cdr:nvCxnSpPr>
      <cdr:spPr>
        <a:xfrm xmlns:a="http://schemas.openxmlformats.org/drawingml/2006/main">
          <a:off x="1538083" y="3505430"/>
          <a:ext cx="758431" cy="58005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C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0.54684</cdr:x>
      <cdr:y>0.60299</cdr:y>
    </cdr:from>
    <cdr:to>
      <cdr:x>0.66138</cdr:x>
      <cdr:y>0.64709</cdr:y>
    </cdr:to>
    <cdr:cxnSp macro="">
      <cdr:nvCxnSpPr>
        <cdr:cNvPr id="9" name="Прямая соединительная линия 8">
          <a:extLst xmlns:a="http://schemas.openxmlformats.org/drawingml/2006/main">
            <a:ext uri="{FF2B5EF4-FFF2-40B4-BE49-F238E27FC236}">
              <a16:creationId xmlns:a16="http://schemas.microsoft.com/office/drawing/2014/main" id="{FE3AD5D7-86E6-4EB3-A4E4-959B060349E9}"/>
            </a:ext>
          </a:extLst>
        </cdr:cNvPr>
        <cdr:cNvCxnSpPr>
          <a:stCxn xmlns:a="http://schemas.openxmlformats.org/drawingml/2006/main" id="6" idx="6"/>
          <a:endCxn xmlns:a="http://schemas.openxmlformats.org/drawingml/2006/main" id="5" idx="2"/>
        </cdr:cNvCxnSpPr>
      </cdr:nvCxnSpPr>
      <cdr:spPr>
        <a:xfrm xmlns:a="http://schemas.openxmlformats.org/drawingml/2006/main" flipV="1">
          <a:off x="3270025" y="3320591"/>
          <a:ext cx="684934" cy="242844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C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0.75706</cdr:x>
      <cdr:y>0.06408</cdr:y>
    </cdr:from>
    <cdr:to>
      <cdr:x>0.9887</cdr:x>
      <cdr:y>0.20119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B4B08C4-5583-447C-BB03-AE57318AA20E}"/>
            </a:ext>
          </a:extLst>
        </cdr:cNvPr>
        <cdr:cNvSpPr txBox="1"/>
      </cdr:nvSpPr>
      <cdr:spPr>
        <a:xfrm xmlns:a="http://schemas.openxmlformats.org/drawingml/2006/main">
          <a:off x="3829051" y="204788"/>
          <a:ext cx="1171575" cy="4381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0.68254</cdr:x>
      <cdr:y>0.05351</cdr:y>
    </cdr:from>
    <cdr:to>
      <cdr:x>0.97911</cdr:x>
      <cdr:y>0.27165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968AC141-E464-46A3-B1A8-A519169F4EA7}"/>
            </a:ext>
          </a:extLst>
        </cdr:cNvPr>
        <cdr:cNvSpPr txBox="1"/>
      </cdr:nvSpPr>
      <cdr:spPr>
        <a:xfrm xmlns:a="http://schemas.openxmlformats.org/drawingml/2006/main">
          <a:off x="3894094" y="159291"/>
          <a:ext cx="1692000" cy="649368"/>
        </a:xfrm>
        <a:prstGeom xmlns:a="http://schemas.openxmlformats.org/drawingml/2006/main" prst="wedgeRoundRectCallout">
          <a:avLst>
            <a:gd name="adj1" fmla="val -71560"/>
            <a:gd name="adj2" fmla="val 40305"/>
            <a:gd name="adj3" fmla="val 16667"/>
          </a:avLst>
        </a:prstGeom>
        <a:noFill xmlns:a="http://schemas.openxmlformats.org/drawingml/2006/main"/>
        <a:ln xmlns:a="http://schemas.openxmlformats.org/drawingml/2006/main" w="19050" cmpd="sng">
          <a:solidFill>
            <a:schemeClr val="accent6">
              <a:lumMod val="75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ysClr val="windowText" lastClr="000000"/>
              </a:solidFill>
            </a:rPr>
            <a:t>41% - молодежь в возрасте</a:t>
          </a:r>
          <a:r>
            <a:rPr lang="ru-RU" sz="1400" b="1" baseline="0" dirty="0">
              <a:solidFill>
                <a:sysClr val="windowText" lastClr="000000"/>
              </a:solidFill>
            </a:rPr>
            <a:t> до 35 лет </a:t>
          </a:r>
          <a:endParaRPr lang="ru-RU" sz="14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0.02579</cdr:x>
      <cdr:y>0.19982</cdr:y>
    </cdr:from>
    <cdr:to>
      <cdr:x>0.33313</cdr:x>
      <cdr:y>0.42163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D638D839-DBF1-4D33-8B42-A41C179830F5}"/>
            </a:ext>
          </a:extLst>
        </cdr:cNvPr>
        <cdr:cNvSpPr txBox="1"/>
      </cdr:nvSpPr>
      <cdr:spPr>
        <a:xfrm xmlns:a="http://schemas.openxmlformats.org/drawingml/2006/main">
          <a:off x="147145" y="594835"/>
          <a:ext cx="1753458" cy="660294"/>
        </a:xfrm>
        <a:prstGeom xmlns:a="http://schemas.openxmlformats.org/drawingml/2006/main" prst="wedgeRoundRectCallout">
          <a:avLst>
            <a:gd name="adj1" fmla="val 61311"/>
            <a:gd name="adj2" fmla="val 90325"/>
            <a:gd name="adj3" fmla="val 16667"/>
          </a:avLst>
        </a:prstGeom>
        <a:ln xmlns:a="http://schemas.openxmlformats.org/drawingml/2006/main" w="15875">
          <a:solidFill>
            <a:schemeClr val="accent6">
              <a:lumMod val="75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ysClr val="windowText" lastClr="000000"/>
              </a:solidFill>
            </a:rPr>
            <a:t>59% - остальные члены профсоюзов </a:t>
          </a:r>
          <a:endParaRPr lang="ru-RU" sz="1200" b="1" dirty="0">
            <a:solidFill>
              <a:sysClr val="windowText" lastClr="0000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71A404-541C-42F0-B1BD-D59F4E8DE188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1E3CD-7C31-46B3-B6ED-54CB02213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536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E3CD-7C31-46B3-B6ED-54CB022134C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312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E3CD-7C31-46B3-B6ED-54CB022134C9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057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E3CD-7C31-46B3-B6ED-54CB022134C9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576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E3CD-7C31-46B3-B6ED-54CB022134C9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5734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E3CD-7C31-46B3-B6ED-54CB022134C9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8558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E3CD-7C31-46B3-B6ED-54CB022134C9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58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E3CD-7C31-46B3-B6ED-54CB022134C9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0447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E3CD-7C31-46B3-B6ED-54CB022134C9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3081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E3CD-7C31-46B3-B6ED-54CB022134C9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6489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E3CD-7C31-46B3-B6ED-54CB022134C9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7531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E3CD-7C31-46B3-B6ED-54CB022134C9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571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E3CD-7C31-46B3-B6ED-54CB022134C9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571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E3CD-7C31-46B3-B6ED-54CB022134C9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4154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E3CD-7C31-46B3-B6ED-54CB022134C9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3416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E3CD-7C31-46B3-B6ED-54CB022134C9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4619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E3CD-7C31-46B3-B6ED-54CB022134C9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042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E3CD-7C31-46B3-B6ED-54CB022134C9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831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E3CD-7C31-46B3-B6ED-54CB022134C9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541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E3CD-7C31-46B3-B6ED-54CB022134C9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024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E3CD-7C31-46B3-B6ED-54CB022134C9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90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E3CD-7C31-46B3-B6ED-54CB022134C9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498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E3CD-7C31-46B3-B6ED-54CB022134C9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254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E3CD-7C31-46B3-B6ED-54CB022134C9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371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D0852-B5B9-46BF-B126-84DA81F7D845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E0F9-9AB8-42A6-A81D-26E92BF03D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007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D0852-B5B9-46BF-B126-84DA81F7D845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E0F9-9AB8-42A6-A81D-26E92BF03D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985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D0852-B5B9-46BF-B126-84DA81F7D845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E0F9-9AB8-42A6-A81D-26E92BF03D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115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D0852-B5B9-46BF-B126-84DA81F7D845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E0F9-9AB8-42A6-A81D-26E92BF03D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027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D0852-B5B9-46BF-B126-84DA81F7D845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E0F9-9AB8-42A6-A81D-26E92BF03D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45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D0852-B5B9-46BF-B126-84DA81F7D845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E0F9-9AB8-42A6-A81D-26E92BF03D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248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D0852-B5B9-46BF-B126-84DA81F7D845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E0F9-9AB8-42A6-A81D-26E92BF03D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999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D0852-B5B9-46BF-B126-84DA81F7D845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E0F9-9AB8-42A6-A81D-26E92BF03D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028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D0852-B5B9-46BF-B126-84DA81F7D845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E0F9-9AB8-42A6-A81D-26E92BF03D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773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D0852-B5B9-46BF-B126-84DA81F7D845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E0F9-9AB8-42A6-A81D-26E92BF03D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964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D0852-B5B9-46BF-B126-84DA81F7D845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E0F9-9AB8-42A6-A81D-26E92BF03D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385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D0852-B5B9-46BF-B126-84DA81F7D845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3E0F9-9AB8-42A6-A81D-26E92BF03D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90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6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10" Type="http://schemas.openxmlformats.org/officeDocument/2006/relationships/image" Target="../media/image25.jpg"/><Relationship Id="rId4" Type="http://schemas.openxmlformats.org/officeDocument/2006/relationships/image" Target="../media/image19.png"/><Relationship Id="rId9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.xml"/><Relationship Id="rId5" Type="http://schemas.openxmlformats.org/officeDocument/2006/relationships/image" Target="../media/image37.jpeg"/><Relationship Id="rId10" Type="http://schemas.microsoft.com/office/2007/relationships/diagramDrawing" Target="../diagrams/drawing2.xml"/><Relationship Id="rId4" Type="http://schemas.openxmlformats.org/officeDocument/2006/relationships/image" Target="../media/image36.jpeg"/><Relationship Id="rId9" Type="http://schemas.openxmlformats.org/officeDocument/2006/relationships/diagramColors" Target="../diagrams/colors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1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openxmlformats.org/officeDocument/2006/relationships/diagramColors" Target="../diagrams/colors5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4.xml"/><Relationship Id="rId12" Type="http://schemas.openxmlformats.org/officeDocument/2006/relationships/diagramQuickStyle" Target="../diagrams/quickStyle5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11" Type="http://schemas.openxmlformats.org/officeDocument/2006/relationships/diagramLayout" Target="../diagrams/layout5.xml"/><Relationship Id="rId5" Type="http://schemas.openxmlformats.org/officeDocument/2006/relationships/diagramLayout" Target="../diagrams/layout4.xml"/><Relationship Id="rId15" Type="http://schemas.openxmlformats.org/officeDocument/2006/relationships/image" Target="../media/image40.jpeg"/><Relationship Id="rId10" Type="http://schemas.openxmlformats.org/officeDocument/2006/relationships/diagramData" Target="../diagrams/data5.xml"/><Relationship Id="rId4" Type="http://schemas.openxmlformats.org/officeDocument/2006/relationships/diagramData" Target="../diagrams/data4.xml"/><Relationship Id="rId9" Type="http://schemas.openxmlformats.org/officeDocument/2006/relationships/image" Target="../media/image38.gif"/><Relationship Id="rId14" Type="http://schemas.microsoft.com/office/2007/relationships/diagramDrawing" Target="../diagrams/drawing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1.png"/><Relationship Id="rId9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4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chart" Target="../charts/chart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58.jp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Relationship Id="rId9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openxmlformats.org/officeDocument/2006/relationships/image" Target="../media/image70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69.jpg"/><Relationship Id="rId4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jpeg"/><Relationship Id="rId18" Type="http://schemas.openxmlformats.org/officeDocument/2006/relationships/image" Target="../media/image85.png"/><Relationship Id="rId3" Type="http://schemas.openxmlformats.org/officeDocument/2006/relationships/image" Target="../media/image1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jpe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openxmlformats.org/officeDocument/2006/relationships/image" Target="../media/image78.jpeg"/><Relationship Id="rId5" Type="http://schemas.openxmlformats.org/officeDocument/2006/relationships/image" Target="../media/image72.png"/><Relationship Id="rId15" Type="http://schemas.openxmlformats.org/officeDocument/2006/relationships/image" Target="../media/image82.jpe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image" Target="../media/image86.jpg"/><Relationship Id="rId7" Type="http://schemas.openxmlformats.org/officeDocument/2006/relationships/image" Target="../media/image89.jpg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g"/><Relationship Id="rId11" Type="http://schemas.openxmlformats.org/officeDocument/2006/relationships/diagramColors" Target="../diagrams/colors7.xml"/><Relationship Id="rId5" Type="http://schemas.openxmlformats.org/officeDocument/2006/relationships/image" Target="../media/image1.png"/><Relationship Id="rId10" Type="http://schemas.openxmlformats.org/officeDocument/2006/relationships/diagramQuickStyle" Target="../diagrams/quickStyle7.xml"/><Relationship Id="rId4" Type="http://schemas.openxmlformats.org/officeDocument/2006/relationships/image" Target="../media/image87.png"/><Relationship Id="rId9" Type="http://schemas.openxmlformats.org/officeDocument/2006/relationships/diagramLayout" Target="../diagrams/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png"/><Relationship Id="rId4" Type="http://schemas.openxmlformats.org/officeDocument/2006/relationships/image" Target="../media/image35.e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13" Type="http://schemas.openxmlformats.org/officeDocument/2006/relationships/image" Target="../media/image105.jpeg"/><Relationship Id="rId3" Type="http://schemas.openxmlformats.org/officeDocument/2006/relationships/image" Target="../media/image95.gif"/><Relationship Id="rId7" Type="http://schemas.openxmlformats.org/officeDocument/2006/relationships/image" Target="../media/image99.jpeg"/><Relationship Id="rId12" Type="http://schemas.openxmlformats.org/officeDocument/2006/relationships/image" Target="../media/image10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11" Type="http://schemas.openxmlformats.org/officeDocument/2006/relationships/image" Target="../media/image103.jpeg"/><Relationship Id="rId5" Type="http://schemas.openxmlformats.org/officeDocument/2006/relationships/image" Target="../media/image97.png"/><Relationship Id="rId10" Type="http://schemas.openxmlformats.org/officeDocument/2006/relationships/image" Target="../media/image102.jpeg"/><Relationship Id="rId4" Type="http://schemas.openxmlformats.org/officeDocument/2006/relationships/image" Target="../media/image96.png"/><Relationship Id="rId9" Type="http://schemas.openxmlformats.org/officeDocument/2006/relationships/image" Target="../media/image10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em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8029CE9-292A-4632-A44D-9F4748384CB7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F3D4DC8-17F6-47B5-98F0-25A93C5B50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30A2442-E8F5-45D2-821C-5D3EAFB8C389}"/>
              </a:ext>
            </a:extLst>
          </p:cNvPr>
          <p:cNvSpPr/>
          <p:nvPr/>
        </p:nvSpPr>
        <p:spPr>
          <a:xfrm>
            <a:off x="1516911" y="1817038"/>
            <a:ext cx="91439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/>
            <a:r>
              <a:rPr lang="ru-RU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Совет </a:t>
            </a:r>
            <a:br>
              <a:rPr lang="ru-RU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Федерации профсоюзов</a:t>
            </a:r>
          </a:p>
          <a:p>
            <a:pPr algn="ctr" defTabSz="609585"/>
            <a:r>
              <a:rPr lang="ru-RU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Республики Татарстан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C3EF7B2-CF74-44AF-8395-6383E12791E5}"/>
              </a:ext>
            </a:extLst>
          </p:cNvPr>
          <p:cNvSpPr/>
          <p:nvPr/>
        </p:nvSpPr>
        <p:spPr>
          <a:xfrm>
            <a:off x="8219821" y="6318000"/>
            <a:ext cx="396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ru-RU" sz="2000" b="1">
                <a:solidFill>
                  <a:prstClr val="white"/>
                </a:solidFill>
                <a:latin typeface="Calibri" panose="020F0502020204030204"/>
              </a:rPr>
              <a:t>19 мая </a:t>
            </a:r>
            <a:r>
              <a:rPr lang="ru-RU" sz="2000" b="1" dirty="0">
                <a:solidFill>
                  <a:prstClr val="white"/>
                </a:solidFill>
                <a:latin typeface="Calibri" panose="020F0502020204030204"/>
              </a:rPr>
              <a:t>2020 г.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E39B875-0BFA-4913-B722-27D8E96B77BE}"/>
              </a:ext>
            </a:extLst>
          </p:cNvPr>
          <p:cNvSpPr/>
          <p:nvPr/>
        </p:nvSpPr>
        <p:spPr>
          <a:xfrm>
            <a:off x="4565" y="6308869"/>
            <a:ext cx="396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ru-RU" sz="2000" b="1" dirty="0">
                <a:solidFill>
                  <a:prstClr val="white"/>
                </a:solidFill>
                <a:latin typeface="Calibri" panose="020F0502020204030204"/>
              </a:rPr>
              <a:t>СОВЕТ ФПРТ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0D5A534-3E81-4B2C-BC7F-6F54D75FC72A}"/>
              </a:ext>
            </a:extLst>
          </p:cNvPr>
          <p:cNvSpPr/>
          <p:nvPr/>
        </p:nvSpPr>
        <p:spPr>
          <a:xfrm>
            <a:off x="1516910" y="3328824"/>
            <a:ext cx="9151090" cy="226690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О выполнении сторонами социального партнерства обязательств Республиканского соглашения между Федерацией профсоюзов</a:t>
            </a:r>
          </a:p>
          <a:p>
            <a:pPr algn="ctr"/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 Республики Татарстан, Координационным советом </a:t>
            </a:r>
          </a:p>
          <a:p>
            <a:pPr algn="ctr"/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объединений работодателей Республики Татарстан, </a:t>
            </a:r>
          </a:p>
          <a:p>
            <a:pPr algn="ctr"/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Кабинетом Министров Республики Татарстан </a:t>
            </a:r>
          </a:p>
          <a:p>
            <a:pPr algn="ctr"/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о проведении социально-экономической политики </a:t>
            </a:r>
          </a:p>
          <a:p>
            <a:pPr algn="ctr"/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и развитии социального партнерства в 2019 году</a:t>
            </a:r>
          </a:p>
        </p:txBody>
      </p:sp>
    </p:spTree>
    <p:extLst>
      <p:ext uri="{BB962C8B-B14F-4D97-AF65-F5344CB8AC3E}">
        <p14:creationId xmlns:p14="http://schemas.microsoft.com/office/powerpoint/2010/main" val="1524949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10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CD9D908-16FC-4C77-B0B3-389555AC15EC}"/>
              </a:ext>
            </a:extLst>
          </p:cNvPr>
          <p:cNvSpPr/>
          <p:nvPr/>
        </p:nvSpPr>
        <p:spPr>
          <a:xfrm>
            <a:off x="1" y="836498"/>
            <a:ext cx="12182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Благодаря действиям профсоюзов: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D2E309A-6B9C-4646-BFCF-D457EA7A8413}"/>
              </a:ext>
            </a:extLst>
          </p:cNvPr>
          <p:cNvSpPr/>
          <p:nvPr/>
        </p:nvSpPr>
        <p:spPr>
          <a:xfrm>
            <a:off x="338832" y="1376889"/>
            <a:ext cx="11375520" cy="30226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 algn="just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Установлен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 базовый должностной оклад работников бюджетной сферы в зависимости от профессиональной квалификационной группы  и  уровня,  без  учета  компенсационных,  стимулирующих  и  социальных  выплат    с учетом положений статьи 129 Трудового кодекса РФ.</a:t>
            </a:r>
          </a:p>
          <a:p>
            <a:pPr marL="285750" indent="-285750" algn="just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Увеличены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 надбавки за квалификационную категорию в целях стимулирования работников к профессиональному росту: врачам –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2 раза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, среднему медицинскому персоналу –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1,5 раза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; стимулирующую надбавку  за интенсивность труда  водителям скорой и неотложной медицинской помощи –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 8 000 рублей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(ПКМ РТ от 29.10.2019 №967).</a:t>
            </a:r>
          </a:p>
          <a:p>
            <a:pPr marL="285750" indent="-285750" algn="just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Увеличен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 минимальный базовый оклад работников профессиональных квалификационных групп общеотраслевых профессий рабочих и должностей руководителей, специалистов и служащих медицинских организаций –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1,5 раза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(ПКМ РТ от 18.10.2019 №938):</a:t>
            </a:r>
          </a:p>
        </p:txBody>
      </p:sp>
      <p:graphicFrame>
        <p:nvGraphicFramePr>
          <p:cNvPr id="2" name="Таблица 6">
            <a:extLst>
              <a:ext uri="{FF2B5EF4-FFF2-40B4-BE49-F238E27FC236}">
                <a16:creationId xmlns:a16="http://schemas.microsoft.com/office/drawing/2014/main" id="{7B106E0C-937D-46FE-B227-14243EEFA7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988767"/>
              </p:ext>
            </p:extLst>
          </p:nvPr>
        </p:nvGraphicFramePr>
        <p:xfrm>
          <a:off x="705678" y="4353341"/>
          <a:ext cx="10968000" cy="367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8000">
                  <a:extLst>
                    <a:ext uri="{9D8B030D-6E8A-4147-A177-3AD203B41FA5}">
                      <a16:colId xmlns:a16="http://schemas.microsoft.com/office/drawing/2014/main" val="3191039653"/>
                    </a:ext>
                  </a:extLst>
                </a:gridCol>
                <a:gridCol w="3156000">
                  <a:extLst>
                    <a:ext uri="{9D8B030D-6E8A-4147-A177-3AD203B41FA5}">
                      <a16:colId xmlns:a16="http://schemas.microsoft.com/office/drawing/2014/main" val="2873838357"/>
                    </a:ext>
                  </a:extLst>
                </a:gridCol>
                <a:gridCol w="3204000">
                  <a:extLst>
                    <a:ext uri="{9D8B030D-6E8A-4147-A177-3AD203B41FA5}">
                      <a16:colId xmlns:a16="http://schemas.microsoft.com/office/drawing/2014/main" val="1955957590"/>
                    </a:ext>
                  </a:extLst>
                </a:gridCol>
              </a:tblGrid>
              <a:tr h="367748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 01.01.2014 по 31.12.2019 – </a:t>
                      </a:r>
                      <a:r>
                        <a:rPr lang="ru-RU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5 554 рубля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 01.01.2020 – </a:t>
                      </a:r>
                      <a:r>
                        <a:rPr lang="ru-RU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8 380 рублей</a:t>
                      </a:r>
                      <a:endParaRPr lang="ru-RU" dirty="0"/>
                    </a:p>
                  </a:txBody>
                  <a:tcP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099523"/>
                  </a:ext>
                </a:extLst>
              </a:tr>
            </a:tbl>
          </a:graphicData>
        </a:graphic>
      </p:graphicFrame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079A3DD3-0270-4996-8EED-4C8DB67D33DC}"/>
              </a:ext>
            </a:extLst>
          </p:cNvPr>
          <p:cNvCxnSpPr/>
          <p:nvPr/>
        </p:nvCxnSpPr>
        <p:spPr>
          <a:xfrm>
            <a:off x="6223818" y="4531450"/>
            <a:ext cx="145389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4BFF363-B6BA-4AA4-9A7B-AE61A8AA574B}"/>
              </a:ext>
            </a:extLst>
          </p:cNvPr>
          <p:cNvSpPr/>
          <p:nvPr/>
        </p:nvSpPr>
        <p:spPr>
          <a:xfrm>
            <a:off x="338832" y="4756184"/>
            <a:ext cx="11375520" cy="192290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 algn="just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Сохранена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 надбавка специалистам за работу в сельской местности, надбавка молодым педагогам, выплаты врачам и средним медицинским работникам за оказанную медицинскую помощь в амбулаторных и стационарных условиях.</a:t>
            </a:r>
          </a:p>
          <a:p>
            <a:pPr marL="285750" indent="-285750" algn="just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Сохранена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 выплата за квалификационную категорию работникам культуры ведущего звена.</a:t>
            </a:r>
          </a:p>
          <a:p>
            <a:pPr marL="285750" indent="-285750" algn="just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Предусмотрены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 выплаты за качество выполняемых работ в отношении работников образовательных организаций – внутренних совместителей (ПКМ РТ от 02.11.2019 №1008).</a:t>
            </a:r>
          </a:p>
        </p:txBody>
      </p:sp>
    </p:spTree>
    <p:extLst>
      <p:ext uri="{BB962C8B-B14F-4D97-AF65-F5344CB8AC3E}">
        <p14:creationId xmlns:p14="http://schemas.microsoft.com/office/powerpoint/2010/main" val="3359588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11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AFF9BCDA-58CF-41F9-A9F7-3C42262130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5034568"/>
              </p:ext>
            </p:extLst>
          </p:nvPr>
        </p:nvGraphicFramePr>
        <p:xfrm>
          <a:off x="1177871" y="1503643"/>
          <a:ext cx="9210676" cy="518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9559B07-CE1C-48AF-926F-DDBE66F20838}"/>
              </a:ext>
            </a:extLst>
          </p:cNvPr>
          <p:cNvSpPr/>
          <p:nvPr/>
        </p:nvSpPr>
        <p:spPr>
          <a:xfrm>
            <a:off x="-3047" y="816668"/>
            <a:ext cx="1218590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Среднемесячная начисленная заработная плата организаций в регионах ПФО</a:t>
            </a:r>
          </a:p>
          <a:p>
            <a:pPr algn="ctr"/>
            <a:r>
              <a:rPr lang="ru-RU" i="1" dirty="0">
                <a:latin typeface="Cambria" panose="02040503050406030204" pitchFamily="18" charset="0"/>
                <a:cs typeface="Times New Roman" panose="02020603050405020304" pitchFamily="18" charset="0"/>
              </a:rPr>
              <a:t>(по полному кругу за январь-декабрь 2019 г.)</a:t>
            </a:r>
            <a:endParaRPr lang="ru-RU" b="1" dirty="0">
              <a:solidFill>
                <a:sysClr val="windowText" lastClr="000000"/>
              </a:solidFill>
              <a:latin typeface="Cambria" panose="02040503050406030204" pitchFamily="18" charset="0"/>
            </a:endParaRPr>
          </a:p>
        </p:txBody>
      </p:sp>
      <p:sp>
        <p:nvSpPr>
          <p:cNvPr id="9" name="Облачко с текстом: овальное 8">
            <a:extLst>
              <a:ext uri="{FF2B5EF4-FFF2-40B4-BE49-F238E27FC236}">
                <a16:creationId xmlns:a16="http://schemas.microsoft.com/office/drawing/2014/main" id="{28C847DA-3493-4C32-BE27-4372F27861EE}"/>
              </a:ext>
            </a:extLst>
          </p:cNvPr>
          <p:cNvSpPr/>
          <p:nvPr/>
        </p:nvSpPr>
        <p:spPr>
          <a:xfrm>
            <a:off x="10666904" y="1929149"/>
            <a:ext cx="1294037" cy="507494"/>
          </a:xfrm>
          <a:prstGeom prst="wedgeEllipseCallout">
            <a:avLst>
              <a:gd name="adj1" fmla="val -83676"/>
              <a:gd name="adj2" fmla="val -430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442AD9-E7D5-46F8-8A23-213ABC9A5C9E}"/>
              </a:ext>
            </a:extLst>
          </p:cNvPr>
          <p:cNvSpPr txBox="1"/>
          <p:nvPr/>
        </p:nvSpPr>
        <p:spPr>
          <a:xfrm>
            <a:off x="10696352" y="1988694"/>
            <a:ext cx="1294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</a:rPr>
              <a:t>Рост 6,2%</a:t>
            </a:r>
          </a:p>
        </p:txBody>
      </p:sp>
    </p:spTree>
    <p:extLst>
      <p:ext uri="{BB962C8B-B14F-4D97-AF65-F5344CB8AC3E}">
        <p14:creationId xmlns:p14="http://schemas.microsoft.com/office/powerpoint/2010/main" val="2361251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12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CD9D908-16FC-4C77-B0B3-389555AC15EC}"/>
              </a:ext>
            </a:extLst>
          </p:cNvPr>
          <p:cNvSpPr/>
          <p:nvPr/>
        </p:nvSpPr>
        <p:spPr>
          <a:xfrm>
            <a:off x="32034" y="750065"/>
            <a:ext cx="54649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Средняя заработная плата</a:t>
            </a:r>
          </a:p>
          <a:p>
            <a:pPr algn="ctr"/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в РФ и РТ в 2010 г., 2019 г., рублей</a:t>
            </a:r>
          </a:p>
          <a:p>
            <a:pPr algn="ctr"/>
            <a:r>
              <a:rPr lang="ru-RU" sz="1600" i="1" dirty="0">
                <a:latin typeface="Cambria" panose="02040503050406030204" pitchFamily="18" charset="0"/>
                <a:cs typeface="Times New Roman" panose="02020603050405020304" pitchFamily="18" charset="0"/>
              </a:rPr>
              <a:t>(по полному кругу)</a:t>
            </a:r>
            <a:endParaRPr lang="ru-RU" sz="2000" i="1" dirty="0"/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B45EA9BE-272D-4E96-B0C6-082B498CCC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515335"/>
              </p:ext>
            </p:extLst>
          </p:nvPr>
        </p:nvGraphicFramePr>
        <p:xfrm>
          <a:off x="-401245" y="2088741"/>
          <a:ext cx="6216829" cy="4766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A6D42B0C-1A49-4ABE-AE83-3745AA3DC66E}"/>
              </a:ext>
            </a:extLst>
          </p:cNvPr>
          <p:cNvCxnSpPr>
            <a:cxnSpLocks/>
          </p:cNvCxnSpPr>
          <p:nvPr/>
        </p:nvCxnSpPr>
        <p:spPr>
          <a:xfrm>
            <a:off x="5521858" y="958257"/>
            <a:ext cx="0" cy="5687568"/>
          </a:xfrm>
          <a:prstGeom prst="line">
            <a:avLst/>
          </a:prstGeom>
          <a:ln w="5715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A558CE26-A1EE-47A9-A690-7DEB7DE6891B}"/>
              </a:ext>
            </a:extLst>
          </p:cNvPr>
          <p:cNvCxnSpPr>
            <a:cxnSpLocks/>
          </p:cNvCxnSpPr>
          <p:nvPr/>
        </p:nvCxnSpPr>
        <p:spPr>
          <a:xfrm flipH="1" flipV="1">
            <a:off x="3412421" y="1805868"/>
            <a:ext cx="1305883" cy="86530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FD1DAF84-53E4-4BDD-9693-C6FA14958202}"/>
              </a:ext>
            </a:extLst>
          </p:cNvPr>
          <p:cNvCxnSpPr>
            <a:cxnSpLocks/>
          </p:cNvCxnSpPr>
          <p:nvPr/>
        </p:nvCxnSpPr>
        <p:spPr>
          <a:xfrm flipH="1" flipV="1">
            <a:off x="839027" y="2942687"/>
            <a:ext cx="1482106" cy="57463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23797A3A-CE05-4F1C-9F6B-AC832D716E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834"/>
          <a:stretch/>
        </p:blipFill>
        <p:spPr>
          <a:xfrm>
            <a:off x="5974566" y="4588244"/>
            <a:ext cx="5913633" cy="1996713"/>
          </a:xfrm>
          <a:prstGeom prst="rect">
            <a:avLst/>
          </a:prstGeom>
        </p:spPr>
      </p:pic>
      <p:graphicFrame>
        <p:nvGraphicFramePr>
          <p:cNvPr id="43" name="Диаграмма 42">
            <a:extLst>
              <a:ext uri="{FF2B5EF4-FFF2-40B4-BE49-F238E27FC236}">
                <a16:creationId xmlns:a16="http://schemas.microsoft.com/office/drawing/2014/main" id="{4368D488-B659-4F27-B9AB-76C78C037A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7265360"/>
              </p:ext>
            </p:extLst>
          </p:nvPr>
        </p:nvGraphicFramePr>
        <p:xfrm>
          <a:off x="5814889" y="1846670"/>
          <a:ext cx="6372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D0304DAB-F02A-47B7-81A1-69805E68CDA8}"/>
              </a:ext>
            </a:extLst>
          </p:cNvPr>
          <p:cNvSpPr txBox="1"/>
          <p:nvPr/>
        </p:nvSpPr>
        <p:spPr>
          <a:xfrm rot="1322808">
            <a:off x="899649" y="2940080"/>
            <a:ext cx="1919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/>
              <a:t>отставание 17%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BEF07C-D0C3-4F65-A251-2A28391E40CD}"/>
              </a:ext>
            </a:extLst>
          </p:cNvPr>
          <p:cNvSpPr txBox="1"/>
          <p:nvPr/>
        </p:nvSpPr>
        <p:spPr>
          <a:xfrm rot="2040000">
            <a:off x="3456737" y="2039448"/>
            <a:ext cx="1766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/>
              <a:t>отставание 21%</a:t>
            </a:r>
          </a:p>
        </p:txBody>
      </p:sp>
      <p:graphicFrame>
        <p:nvGraphicFramePr>
          <p:cNvPr id="27" name="Таблица 27">
            <a:extLst>
              <a:ext uri="{FF2B5EF4-FFF2-40B4-BE49-F238E27FC236}">
                <a16:creationId xmlns:a16="http://schemas.microsoft.com/office/drawing/2014/main" id="{68C9D87C-6DE5-4C85-A012-5CAB30F4B3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5784301"/>
              </p:ext>
            </p:extLst>
          </p:nvPr>
        </p:nvGraphicFramePr>
        <p:xfrm>
          <a:off x="140434" y="5530289"/>
          <a:ext cx="524817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4085">
                  <a:extLst>
                    <a:ext uri="{9D8B030D-6E8A-4147-A177-3AD203B41FA5}">
                      <a16:colId xmlns:a16="http://schemas.microsoft.com/office/drawing/2014/main" val="526856809"/>
                    </a:ext>
                  </a:extLst>
                </a:gridCol>
                <a:gridCol w="2624085">
                  <a:extLst>
                    <a:ext uri="{9D8B030D-6E8A-4147-A177-3AD203B41FA5}">
                      <a16:colId xmlns:a16="http://schemas.microsoft.com/office/drawing/2014/main" val="249065605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cs typeface="Times New Roman" panose="02020603050405020304" pitchFamily="18" charset="0"/>
                        </a:rPr>
                        <a:t>По темпу роста заработной платы РТ среди регионов РФ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8281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C00000"/>
                          </a:solidFill>
                        </a:rPr>
                        <a:t>13 место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C00000"/>
                          </a:solidFill>
                        </a:rPr>
                        <a:t>64 место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7380804"/>
                  </a:ext>
                </a:extLst>
              </a:tr>
            </a:tbl>
          </a:graphicData>
        </a:graphic>
      </p:graphicFrame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3E1F0DB1-A789-4F5D-93AC-E1E660F0C372}"/>
              </a:ext>
            </a:extLst>
          </p:cNvPr>
          <p:cNvSpPr/>
          <p:nvPr/>
        </p:nvSpPr>
        <p:spPr>
          <a:xfrm>
            <a:off x="6248863" y="755767"/>
            <a:ext cx="54649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Данные о заработной плате</a:t>
            </a:r>
          </a:p>
          <a:p>
            <a:pPr algn="ctr"/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по муниципальным образованиям РТ</a:t>
            </a:r>
          </a:p>
          <a:p>
            <a:pPr algn="ctr"/>
            <a:r>
              <a:rPr lang="ru-RU" sz="1600" i="1" dirty="0">
                <a:latin typeface="Cambria" panose="02040503050406030204" pitchFamily="18" charset="0"/>
                <a:cs typeface="Times New Roman" panose="02020603050405020304" pitchFamily="18" charset="0"/>
              </a:rPr>
              <a:t>(по крупным и средним предприятиям</a:t>
            </a:r>
          </a:p>
          <a:p>
            <a:pPr algn="ctr"/>
            <a:r>
              <a:rPr lang="ru-RU" sz="1600" i="1" dirty="0">
                <a:latin typeface="Cambria" panose="02040503050406030204" pitchFamily="18" charset="0"/>
                <a:cs typeface="Times New Roman" panose="02020603050405020304" pitchFamily="18" charset="0"/>
              </a:rPr>
              <a:t>за январь-декабрь 2019 г.)</a:t>
            </a:r>
            <a:endParaRPr lang="ru-RU" sz="2000" i="1" dirty="0"/>
          </a:p>
        </p:txBody>
      </p:sp>
      <p:sp>
        <p:nvSpPr>
          <p:cNvPr id="39" name="Облачко с текстом: овальное 38">
            <a:extLst>
              <a:ext uri="{FF2B5EF4-FFF2-40B4-BE49-F238E27FC236}">
                <a16:creationId xmlns:a16="http://schemas.microsoft.com/office/drawing/2014/main" id="{F9622FA4-892B-4FDD-8254-7F336A7CF725}"/>
              </a:ext>
            </a:extLst>
          </p:cNvPr>
          <p:cNvSpPr/>
          <p:nvPr/>
        </p:nvSpPr>
        <p:spPr>
          <a:xfrm>
            <a:off x="11254500" y="1466194"/>
            <a:ext cx="856787" cy="507494"/>
          </a:xfrm>
          <a:prstGeom prst="wedgeEllipseCallout">
            <a:avLst>
              <a:gd name="adj1" fmla="val -43938"/>
              <a:gd name="adj2" fmla="val 7869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2937108-B70E-46E1-B0D1-B5E33ACC2BE4}"/>
              </a:ext>
            </a:extLst>
          </p:cNvPr>
          <p:cNvSpPr txBox="1"/>
          <p:nvPr/>
        </p:nvSpPr>
        <p:spPr>
          <a:xfrm>
            <a:off x="11263837" y="1519506"/>
            <a:ext cx="9000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b="1" i="1" dirty="0">
                <a:solidFill>
                  <a:srgbClr val="C00000"/>
                </a:solidFill>
              </a:rPr>
              <a:t>+25,5%</a:t>
            </a:r>
          </a:p>
        </p:txBody>
      </p:sp>
      <p:sp>
        <p:nvSpPr>
          <p:cNvPr id="40" name="Облачко с текстом: овальное 39">
            <a:extLst>
              <a:ext uri="{FF2B5EF4-FFF2-40B4-BE49-F238E27FC236}">
                <a16:creationId xmlns:a16="http://schemas.microsoft.com/office/drawing/2014/main" id="{D02B409D-01C5-49DF-A4C8-1A97EAAA03E3}"/>
              </a:ext>
            </a:extLst>
          </p:cNvPr>
          <p:cNvSpPr/>
          <p:nvPr/>
        </p:nvSpPr>
        <p:spPr>
          <a:xfrm>
            <a:off x="10665149" y="6018222"/>
            <a:ext cx="856787" cy="507494"/>
          </a:xfrm>
          <a:prstGeom prst="wedgeEllipseCallout">
            <a:avLst>
              <a:gd name="adj1" fmla="val -107495"/>
              <a:gd name="adj2" fmla="val -633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6CDC9A5-63A9-4B96-AA9B-FF278369AC0C}"/>
              </a:ext>
            </a:extLst>
          </p:cNvPr>
          <p:cNvSpPr txBox="1"/>
          <p:nvPr/>
        </p:nvSpPr>
        <p:spPr>
          <a:xfrm>
            <a:off x="10719505" y="6076355"/>
            <a:ext cx="768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</a:rPr>
              <a:t>- 40%</a:t>
            </a:r>
          </a:p>
        </p:txBody>
      </p:sp>
      <p:sp>
        <p:nvSpPr>
          <p:cNvPr id="45" name="Левая фигурная скобка 44">
            <a:extLst>
              <a:ext uri="{FF2B5EF4-FFF2-40B4-BE49-F238E27FC236}">
                <a16:creationId xmlns:a16="http://schemas.microsoft.com/office/drawing/2014/main" id="{6CABEA18-4C16-46A4-989E-D64CDFED51C4}"/>
              </a:ext>
            </a:extLst>
          </p:cNvPr>
          <p:cNvSpPr/>
          <p:nvPr/>
        </p:nvSpPr>
        <p:spPr>
          <a:xfrm>
            <a:off x="5858581" y="2179206"/>
            <a:ext cx="355878" cy="1996713"/>
          </a:xfrm>
          <a:prstGeom prst="leftBrace">
            <a:avLst>
              <a:gd name="adj1" fmla="val 8333"/>
              <a:gd name="adj2" fmla="val 52360"/>
            </a:avLst>
          </a:prstGeom>
          <a:ln w="28575"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Левая фигурная скобка 45">
            <a:extLst>
              <a:ext uri="{FF2B5EF4-FFF2-40B4-BE49-F238E27FC236}">
                <a16:creationId xmlns:a16="http://schemas.microsoft.com/office/drawing/2014/main" id="{D5377543-62DD-4D3C-A781-74EA94313215}"/>
              </a:ext>
            </a:extLst>
          </p:cNvPr>
          <p:cNvSpPr/>
          <p:nvPr/>
        </p:nvSpPr>
        <p:spPr>
          <a:xfrm>
            <a:off x="5873571" y="4556371"/>
            <a:ext cx="355878" cy="1969345"/>
          </a:xfrm>
          <a:prstGeom prst="leftBrace">
            <a:avLst>
              <a:gd name="adj1" fmla="val 8333"/>
              <a:gd name="adj2" fmla="val 52360"/>
            </a:avLst>
          </a:prstGeom>
          <a:ln w="28575">
            <a:solidFill>
              <a:srgbClr val="2644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CDA9D14-A72B-464B-A966-35002FA58BFE}"/>
              </a:ext>
            </a:extLst>
          </p:cNvPr>
          <p:cNvSpPr txBox="1"/>
          <p:nvPr/>
        </p:nvSpPr>
        <p:spPr>
          <a:xfrm>
            <a:off x="5683279" y="2832010"/>
            <a:ext cx="38753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b="1" i="1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B1393A3-556F-46EB-AE46-B34AE8D3E127}"/>
              </a:ext>
            </a:extLst>
          </p:cNvPr>
          <p:cNvSpPr txBox="1"/>
          <p:nvPr/>
        </p:nvSpPr>
        <p:spPr>
          <a:xfrm>
            <a:off x="5627450" y="5221689"/>
            <a:ext cx="5301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b="1" i="1" dirty="0">
                <a:solidFill>
                  <a:srgbClr val="C00000"/>
                </a:solidFill>
              </a:rPr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3391361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13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CD9D908-16FC-4C77-B0B3-389555AC15EC}"/>
              </a:ext>
            </a:extLst>
          </p:cNvPr>
          <p:cNvSpPr/>
          <p:nvPr/>
        </p:nvSpPr>
        <p:spPr>
          <a:xfrm>
            <a:off x="1" y="836498"/>
            <a:ext cx="12182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Борьба с бедностью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6EDD0E1-3E83-493E-8979-21947E9A0E54}"/>
              </a:ext>
            </a:extLst>
          </p:cNvPr>
          <p:cNvSpPr/>
          <p:nvPr/>
        </p:nvSpPr>
        <p:spPr>
          <a:xfrm>
            <a:off x="-2856" y="3781079"/>
            <a:ext cx="12194856" cy="759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2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Снижение уровня бедности в Республике Татарстан до 2024 в 2 раза!</a:t>
            </a:r>
          </a:p>
          <a:p>
            <a:pPr algn="ctr">
              <a:lnSpc>
                <a:spcPct val="112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ru-RU" sz="16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(согласно Приказу Министерства труда и социальной защиты Российской Федерации от 29.11.2018 №748)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180D2E4-24FA-4A2C-9E7C-52FC9C353F47}"/>
              </a:ext>
            </a:extLst>
          </p:cNvPr>
          <p:cNvSpPr/>
          <p:nvPr/>
        </p:nvSpPr>
        <p:spPr>
          <a:xfrm>
            <a:off x="-22873" y="1419666"/>
            <a:ext cx="1220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Доля работников в РТ с зарплатой меньше МРОТ продолжает расти:</a:t>
            </a:r>
          </a:p>
          <a:p>
            <a:pPr algn="ctr"/>
            <a:r>
              <a:rPr lang="ru-RU" sz="2000" b="1" i="1" dirty="0">
                <a:latin typeface="Cambria" panose="02040503050406030204" pitchFamily="18" charset="0"/>
                <a:cs typeface="Times New Roman" panose="02020603050405020304" pitchFamily="18" charset="0"/>
              </a:rPr>
              <a:t>апрель 2017 г. – 0,9%</a:t>
            </a:r>
          </a:p>
          <a:p>
            <a:pPr algn="ctr"/>
            <a:r>
              <a:rPr lang="ru-RU" sz="2000" b="1" i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апрель 2019 г. – 2,6%</a:t>
            </a:r>
            <a:endParaRPr lang="ru-RU" sz="2000" i="1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B9B6444-447F-4C18-8BAD-572EBD282920}"/>
              </a:ext>
            </a:extLst>
          </p:cNvPr>
          <p:cNvSpPr/>
          <p:nvPr/>
        </p:nvSpPr>
        <p:spPr>
          <a:xfrm>
            <a:off x="-12000" y="2567269"/>
            <a:ext cx="1220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Численность населения с денежными доходами ниже ПМ на душу населения в РТ:</a:t>
            </a:r>
          </a:p>
          <a:p>
            <a:pPr algn="ctr"/>
            <a:r>
              <a:rPr lang="ru-RU" sz="2000" b="1" i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2019 г. – 6,9% от общей численности населения</a:t>
            </a:r>
            <a:endParaRPr lang="ru-RU" sz="2000" i="1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D287BB2-CB80-4740-834E-696CA2F1D4C9}"/>
              </a:ext>
            </a:extLst>
          </p:cNvPr>
          <p:cNvSpPr/>
          <p:nvPr/>
        </p:nvSpPr>
        <p:spPr>
          <a:xfrm>
            <a:off x="6097" y="4766811"/>
            <a:ext cx="12194856" cy="1342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2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ru-RU" sz="2000" b="1" dirty="0">
                <a:solidFill>
                  <a:srgbClr val="26447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рамках реализации пилотного проекта по борьбе с бедностью:</a:t>
            </a:r>
          </a:p>
          <a:p>
            <a:pPr marL="342900" indent="-342900" algn="ctr">
              <a:lnSpc>
                <a:spcPct val="112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540385" algn="l"/>
              </a:tabLst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выявляются факты выплаты заработной платы ниже установленных минимальных гарантий;</a:t>
            </a:r>
          </a:p>
          <a:p>
            <a:pPr marL="342900" indent="-342900" algn="ctr">
              <a:lnSpc>
                <a:spcPct val="112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540385" algn="l"/>
              </a:tabLst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выдаются предписания;</a:t>
            </a:r>
          </a:p>
          <a:p>
            <a:pPr marL="342900" indent="-342900" algn="ctr">
              <a:lnSpc>
                <a:spcPct val="112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540385" algn="l"/>
              </a:tabLst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принимаются административные и  иные меры воздействия на работодателей.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CA7780B9-CB6B-4AC9-AF4B-29BD94AB613C}"/>
              </a:ext>
            </a:extLst>
          </p:cNvPr>
          <p:cNvCxnSpPr>
            <a:cxnSpLocks/>
          </p:cNvCxnSpPr>
          <p:nvPr/>
        </p:nvCxnSpPr>
        <p:spPr>
          <a:xfrm rot="16200000">
            <a:off x="6079127" y="-449154"/>
            <a:ext cx="0" cy="8064000"/>
          </a:xfrm>
          <a:prstGeom prst="line">
            <a:avLst/>
          </a:prstGeom>
          <a:ln w="5715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0036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14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6A885E06-6F79-4388-B34A-3F26F632F7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0631548"/>
              </p:ext>
            </p:extLst>
          </p:nvPr>
        </p:nvGraphicFramePr>
        <p:xfrm>
          <a:off x="184935" y="2157133"/>
          <a:ext cx="11794732" cy="4556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429875F0-ECF4-406F-A89D-A80DE1AFDDCF}"/>
              </a:ext>
            </a:extLst>
          </p:cNvPr>
          <p:cNvSpPr/>
          <p:nvPr/>
        </p:nvSpPr>
        <p:spPr>
          <a:xfrm>
            <a:off x="1091630" y="4993160"/>
            <a:ext cx="756000" cy="864000"/>
          </a:xfrm>
          <a:prstGeom prst="roundRect">
            <a:avLst/>
          </a:prstGeom>
          <a:blipFill rotWithShape="1">
            <a:blip r:embed="rId4"/>
            <a:stretch>
              <a:fillRect l="-13681" t="-238768" r="-418188" b="-19554"/>
            </a:stretch>
          </a:blip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15408119-0AF4-4DDF-A708-B2DB226CF568}"/>
              </a:ext>
            </a:extLst>
          </p:cNvPr>
          <p:cNvSpPr/>
          <p:nvPr/>
        </p:nvSpPr>
        <p:spPr>
          <a:xfrm>
            <a:off x="10308370" y="2609925"/>
            <a:ext cx="792000" cy="3168000"/>
          </a:xfrm>
          <a:prstGeom prst="roundRect">
            <a:avLst/>
          </a:prstGeom>
          <a:blipFill rotWithShape="1">
            <a:blip r:embed="rId4"/>
            <a:stretch>
              <a:fillRect l="-370136" t="-18489" r="-10732" b="-9172"/>
            </a:stretch>
          </a:blip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B1D9FE57-36C6-4F12-9761-78C3306971BA}"/>
              </a:ext>
            </a:extLst>
          </p:cNvPr>
          <p:cNvSpPr/>
          <p:nvPr/>
        </p:nvSpPr>
        <p:spPr>
          <a:xfrm>
            <a:off x="7997640" y="3126606"/>
            <a:ext cx="792000" cy="2628000"/>
          </a:xfrm>
          <a:prstGeom prst="roundRect">
            <a:avLst/>
          </a:prstGeom>
          <a:blipFill rotWithShape="1">
            <a:blip r:embed="rId4"/>
            <a:stretch>
              <a:fillRect l="-370136" t="-18489" r="-10732" b="-9172"/>
            </a:stretch>
          </a:blip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C923672E-0D9B-4D6C-9F91-054F2660510A}"/>
              </a:ext>
            </a:extLst>
          </p:cNvPr>
          <p:cNvSpPr/>
          <p:nvPr/>
        </p:nvSpPr>
        <p:spPr>
          <a:xfrm>
            <a:off x="5705583" y="4582276"/>
            <a:ext cx="756000" cy="1188000"/>
          </a:xfrm>
          <a:prstGeom prst="roundRect">
            <a:avLst/>
          </a:prstGeom>
          <a:blipFill rotWithShape="1">
            <a:blip r:embed="rId4"/>
            <a:stretch>
              <a:fillRect l="-148536" t="-134539" r="-283333" b="-21674"/>
            </a:stretch>
          </a:blip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E8AD4D3E-11C2-46D0-AB22-13CB69EC2C5A}"/>
              </a:ext>
            </a:extLst>
          </p:cNvPr>
          <p:cNvSpPr/>
          <p:nvPr/>
        </p:nvSpPr>
        <p:spPr>
          <a:xfrm>
            <a:off x="3402817" y="4932672"/>
            <a:ext cx="756000" cy="864000"/>
          </a:xfrm>
          <a:prstGeom prst="roundRect">
            <a:avLst/>
          </a:prstGeom>
          <a:blipFill rotWithShape="1">
            <a:blip r:embed="rId4"/>
            <a:stretch>
              <a:fillRect l="-148535" t="-124929" r="-283334" b="-12983"/>
            </a:stretch>
          </a:blip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5" name="Облачко с текстом: прямоугольное 24">
            <a:extLst>
              <a:ext uri="{FF2B5EF4-FFF2-40B4-BE49-F238E27FC236}">
                <a16:creationId xmlns:a16="http://schemas.microsoft.com/office/drawing/2014/main" id="{8DAE046A-D4BD-40D5-B49A-0FB351F067FE}"/>
              </a:ext>
            </a:extLst>
          </p:cNvPr>
          <p:cNvSpPr/>
          <p:nvPr/>
        </p:nvSpPr>
        <p:spPr>
          <a:xfrm>
            <a:off x="79011" y="3769121"/>
            <a:ext cx="2153965" cy="830997"/>
          </a:xfrm>
          <a:prstGeom prst="wedgeRectCallout">
            <a:avLst>
              <a:gd name="adj1" fmla="val -8146"/>
              <a:gd name="adj2" fmla="val 95384"/>
            </a:avLst>
          </a:prstGeom>
          <a:ln w="190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cs typeface="Times New Roman" panose="02020603050405020304" pitchFamily="18" charset="0"/>
              </a:rPr>
              <a:t>6,9% населения</a:t>
            </a:r>
          </a:p>
          <a:p>
            <a:pPr algn="ctr"/>
            <a:r>
              <a:rPr lang="ru-RU" sz="1600" b="1" dirty="0">
                <a:cs typeface="Times New Roman" panose="02020603050405020304" pitchFamily="18" charset="0"/>
              </a:rPr>
              <a:t>доходы меньше ПМ</a:t>
            </a:r>
          </a:p>
          <a:p>
            <a:pPr algn="ctr"/>
            <a:r>
              <a:rPr lang="ru-RU" sz="1600" b="1" i="1" dirty="0">
                <a:solidFill>
                  <a:srgbClr val="4472C4"/>
                </a:solidFill>
                <a:cs typeface="Times New Roman" panose="02020603050405020304" pitchFamily="18" charset="0"/>
              </a:rPr>
              <a:t>- 2019 г.</a:t>
            </a:r>
          </a:p>
        </p:txBody>
      </p:sp>
      <p:sp>
        <p:nvSpPr>
          <p:cNvPr id="26" name="Облачко с текстом: прямоугольное 25">
            <a:extLst>
              <a:ext uri="{FF2B5EF4-FFF2-40B4-BE49-F238E27FC236}">
                <a16:creationId xmlns:a16="http://schemas.microsoft.com/office/drawing/2014/main" id="{75EAB76E-2A7B-4D3E-B5BF-30FB2AD1F303}"/>
              </a:ext>
            </a:extLst>
          </p:cNvPr>
          <p:cNvSpPr/>
          <p:nvPr/>
        </p:nvSpPr>
        <p:spPr>
          <a:xfrm>
            <a:off x="2210789" y="2852139"/>
            <a:ext cx="2153965" cy="830997"/>
          </a:xfrm>
          <a:prstGeom prst="wedgeRectCallout">
            <a:avLst>
              <a:gd name="adj1" fmla="val -1315"/>
              <a:gd name="adj2" fmla="val 143446"/>
            </a:avLst>
          </a:prstGeom>
          <a:ln w="19050">
            <a:solidFill>
              <a:srgbClr val="26447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cs typeface="Times New Roman" panose="02020603050405020304" pitchFamily="18" charset="0"/>
              </a:rPr>
              <a:t>2,6% работников </a:t>
            </a:r>
          </a:p>
          <a:p>
            <a:pPr algn="ctr"/>
            <a:r>
              <a:rPr lang="ru-RU" sz="1600" b="1" dirty="0">
                <a:cs typeface="Times New Roman" panose="02020603050405020304" pitchFamily="18" charset="0"/>
              </a:rPr>
              <a:t>ЗП меньше МРОТ</a:t>
            </a:r>
          </a:p>
          <a:p>
            <a:pPr algn="ctr"/>
            <a:r>
              <a:rPr lang="ru-RU" sz="1600" b="1" i="1" dirty="0">
                <a:solidFill>
                  <a:srgbClr val="4472C4"/>
                </a:solidFill>
                <a:cs typeface="Times New Roman" panose="02020603050405020304" pitchFamily="18" charset="0"/>
              </a:rPr>
              <a:t>- апрель 2019 г.</a:t>
            </a:r>
            <a:endParaRPr lang="ru-RU" sz="1600" i="1" dirty="0">
              <a:solidFill>
                <a:srgbClr val="4472C4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0167F49-3457-4D25-9976-E4A6B85822BE}"/>
              </a:ext>
            </a:extLst>
          </p:cNvPr>
          <p:cNvSpPr/>
          <p:nvPr/>
        </p:nvSpPr>
        <p:spPr>
          <a:xfrm>
            <a:off x="79337" y="783710"/>
            <a:ext cx="12194856" cy="759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2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Снижение уровня бедности в Республике Татарстан до 2024 в 2 раза!</a:t>
            </a:r>
          </a:p>
          <a:p>
            <a:pPr algn="ctr">
              <a:lnSpc>
                <a:spcPct val="112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ru-RU" sz="16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(согласно Приказу Министерства труда и социальной защиты Российской Федерации от 29.11.2018 №748) </a:t>
            </a:r>
          </a:p>
        </p:txBody>
      </p:sp>
      <p:sp>
        <p:nvSpPr>
          <p:cNvPr id="8" name="Стрелка: изогнутая вниз 7">
            <a:extLst>
              <a:ext uri="{FF2B5EF4-FFF2-40B4-BE49-F238E27FC236}">
                <a16:creationId xmlns:a16="http://schemas.microsoft.com/office/drawing/2014/main" id="{3A14D276-E3C7-4553-86A8-96E6689F943C}"/>
              </a:ext>
            </a:extLst>
          </p:cNvPr>
          <p:cNvSpPr/>
          <p:nvPr/>
        </p:nvSpPr>
        <p:spPr>
          <a:xfrm>
            <a:off x="3712600" y="3723128"/>
            <a:ext cx="2468597" cy="58477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E57673-E79F-4AD5-B795-927B475D76B8}"/>
              </a:ext>
            </a:extLst>
          </p:cNvPr>
          <p:cNvSpPr txBox="1"/>
          <p:nvPr/>
        </p:nvSpPr>
        <p:spPr>
          <a:xfrm>
            <a:off x="346680" y="1515485"/>
            <a:ext cx="85507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Увеличить МРОТ до МПБ.</a:t>
            </a:r>
          </a:p>
          <a:p>
            <a:pPr marL="342900" indent="-342900">
              <a:buAutoNum type="arabicPeriod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Конкретизировать индексацию зарплат.</a:t>
            </a:r>
          </a:p>
          <a:p>
            <a:pPr marL="342900" indent="-342900">
              <a:buAutoNum type="arabicPeriod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Пересмотреть потребительскую корзину.</a:t>
            </a:r>
          </a:p>
          <a:p>
            <a:pPr marL="342900" indent="-342900">
              <a:buAutoNum type="arabicPeriod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Ввести прогрессивную шкалу налогообложения и налог на роскошь.</a:t>
            </a:r>
          </a:p>
        </p:txBody>
      </p:sp>
    </p:spTree>
    <p:extLst>
      <p:ext uri="{BB962C8B-B14F-4D97-AF65-F5344CB8AC3E}">
        <p14:creationId xmlns:p14="http://schemas.microsoft.com/office/powerpoint/2010/main" val="2108518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15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CD9D908-16FC-4C77-B0B3-389555AC15EC}"/>
              </a:ext>
            </a:extLst>
          </p:cNvPr>
          <p:cNvSpPr/>
          <p:nvPr/>
        </p:nvSpPr>
        <p:spPr>
          <a:xfrm>
            <a:off x="1" y="836498"/>
            <a:ext cx="12182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Вопросы своевременной выплаты заработной платы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400C4C-7B4A-4E35-81C6-AE9EB57FC95E}"/>
              </a:ext>
            </a:extLst>
          </p:cNvPr>
          <p:cNvSpPr txBox="1"/>
          <p:nvPr/>
        </p:nvSpPr>
        <p:spPr>
          <a:xfrm>
            <a:off x="387851" y="1528123"/>
            <a:ext cx="11325997" cy="2392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363" algn="just">
              <a:lnSpc>
                <a:spcPct val="112000"/>
              </a:lnSpc>
              <a:spcAft>
                <a:spcPts val="1200"/>
              </a:spcAft>
              <a:buClr>
                <a:srgbClr val="C00000"/>
              </a:buClr>
            </a:pPr>
            <a:r>
              <a:rPr lang="ru-RU" b="1" dirty="0">
                <a:latin typeface="Cambria" panose="02040503050406030204" pitchFamily="18" charset="0"/>
              </a:rPr>
              <a:t>В 2019 году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</a:rPr>
              <a:t>в полном объеме погашена задолженность </a:t>
            </a:r>
            <a:r>
              <a:rPr lang="ru-RU" b="1" dirty="0">
                <a:latin typeface="Cambria" panose="02040503050406030204" pitchFamily="18" charset="0"/>
              </a:rPr>
              <a:t>по заработной плате перед работниками организаций, где созданы первичные профсоюзные организации: </a:t>
            </a:r>
          </a:p>
          <a:p>
            <a:pPr marL="360363" algn="just">
              <a:lnSpc>
                <a:spcPct val="112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b="1" dirty="0">
                <a:latin typeface="Cambria" panose="02040503050406030204" pitchFamily="18" charset="0"/>
              </a:rPr>
              <a:t>АО «</a:t>
            </a:r>
            <a:r>
              <a:rPr lang="ru-RU" b="1" dirty="0" err="1">
                <a:latin typeface="Cambria" panose="02040503050406030204" pitchFamily="18" charset="0"/>
              </a:rPr>
              <a:t>КазХимНИИ</a:t>
            </a:r>
            <a:r>
              <a:rPr lang="ru-RU" b="1" dirty="0">
                <a:latin typeface="Cambria" panose="02040503050406030204" pitchFamily="18" charset="0"/>
              </a:rPr>
              <a:t>»; </a:t>
            </a:r>
          </a:p>
          <a:p>
            <a:pPr marL="360363" algn="just">
              <a:lnSpc>
                <a:spcPct val="112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b="1" dirty="0">
                <a:latin typeface="Cambria" panose="02040503050406030204" pitchFamily="18" charset="0"/>
              </a:rPr>
              <a:t>ПАО «</a:t>
            </a:r>
            <a:r>
              <a:rPr lang="ru-RU" b="1" dirty="0" err="1">
                <a:latin typeface="Cambria" panose="02040503050406030204" pitchFamily="18" charset="0"/>
              </a:rPr>
              <a:t>Камгэсэнергострой</a:t>
            </a:r>
            <a:r>
              <a:rPr lang="ru-RU" b="1" dirty="0">
                <a:latin typeface="Cambria" panose="02040503050406030204" pitchFamily="18" charset="0"/>
              </a:rPr>
              <a:t>»;</a:t>
            </a:r>
          </a:p>
          <a:p>
            <a:pPr marL="360363" algn="just">
              <a:lnSpc>
                <a:spcPct val="112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b="1" dirty="0">
                <a:latin typeface="Cambria" panose="02040503050406030204" pitchFamily="18" charset="0"/>
              </a:rPr>
              <a:t>ОАО «Камско-Устьинские коммунальные сети»;</a:t>
            </a:r>
          </a:p>
          <a:p>
            <a:pPr marL="360363" algn="just">
              <a:lnSpc>
                <a:spcPct val="112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b="1" dirty="0">
                <a:latin typeface="Cambria" panose="02040503050406030204" pitchFamily="18" charset="0"/>
              </a:rPr>
              <a:t>ОАО «</a:t>
            </a:r>
            <a:r>
              <a:rPr lang="ru-RU" b="1" dirty="0" err="1">
                <a:latin typeface="Cambria" panose="02040503050406030204" pitchFamily="18" charset="0"/>
              </a:rPr>
              <a:t>Обучная</a:t>
            </a:r>
            <a:r>
              <a:rPr lang="ru-RU" b="1" dirty="0">
                <a:latin typeface="Cambria" panose="02040503050406030204" pitchFamily="18" charset="0"/>
              </a:rPr>
              <a:t> фабрика «Спартак»;</a:t>
            </a:r>
          </a:p>
          <a:p>
            <a:pPr marL="360363" algn="just">
              <a:lnSpc>
                <a:spcPct val="112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b="1" dirty="0">
                <a:latin typeface="Cambria" panose="02040503050406030204" pitchFamily="18" charset="0"/>
              </a:rPr>
              <a:t>ЗАО «Пак-Инвест».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C7A848C-6099-432C-9966-57127FE0FB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751"/>
          <a:stretch/>
        </p:blipFill>
        <p:spPr>
          <a:xfrm>
            <a:off x="7787541" y="2345591"/>
            <a:ext cx="597513" cy="160411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C551FD5-E97D-4FFB-9ED6-B0F57E4517F9}"/>
              </a:ext>
            </a:extLst>
          </p:cNvPr>
          <p:cNvSpPr txBox="1"/>
          <p:nvPr/>
        </p:nvSpPr>
        <p:spPr>
          <a:xfrm>
            <a:off x="8105547" y="2724476"/>
            <a:ext cx="3200400" cy="753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2000"/>
              </a:lnSpc>
            </a:pPr>
            <a:r>
              <a:rPr lang="ru-RU" sz="2000" b="1" dirty="0">
                <a:latin typeface="Cambria" panose="02040503050406030204" pitchFamily="18" charset="0"/>
              </a:rPr>
              <a:t>на общую сумму </a:t>
            </a:r>
          </a:p>
          <a:p>
            <a:pPr algn="ctr">
              <a:lnSpc>
                <a:spcPct val="112000"/>
              </a:lnSpc>
            </a:pPr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</a:rPr>
              <a:t>56 млн рублей</a:t>
            </a:r>
            <a:endParaRPr lang="ru-RU" sz="2000" b="1" dirty="0">
              <a:latin typeface="Cambria" panose="02040503050406030204" pitchFamily="18" charset="0"/>
            </a:endParaRPr>
          </a:p>
        </p:txBody>
      </p:sp>
      <p:sp>
        <p:nvSpPr>
          <p:cNvPr id="20" name="Горизонтальный свиток 13">
            <a:extLst>
              <a:ext uri="{FF2B5EF4-FFF2-40B4-BE49-F238E27FC236}">
                <a16:creationId xmlns:a16="http://schemas.microsoft.com/office/drawing/2014/main" id="{0A82E50B-4BE4-4A3A-943B-3A9B3F60C013}"/>
              </a:ext>
            </a:extLst>
          </p:cNvPr>
          <p:cNvSpPr/>
          <p:nvPr/>
        </p:nvSpPr>
        <p:spPr>
          <a:xfrm flipH="1">
            <a:off x="461383" y="5229325"/>
            <a:ext cx="11160000" cy="1548000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80998" algn="just"/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</a:rPr>
              <a:t>«Работник имеет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ПРАВО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</a:rPr>
              <a:t>на своевременную и в полном объеме выплату заработной платы в соответствии со своей квалификацией, сложностью труда, количеством и качеством выполненной работы.»</a:t>
            </a:r>
          </a:p>
          <a:p>
            <a:pPr algn="r">
              <a:tabLst>
                <a:tab pos="3048000" algn="l"/>
              </a:tabLst>
            </a:pPr>
            <a:r>
              <a:rPr lang="ru-RU" i="1" dirty="0">
                <a:solidFill>
                  <a:srgbClr val="002060"/>
                </a:solidFill>
                <a:latin typeface="Cambria" panose="02040503050406030204" pitchFamily="18" charset="0"/>
              </a:rPr>
              <a:t>Статья 21 Трудового кодекса РФ</a:t>
            </a:r>
          </a:p>
        </p:txBody>
      </p:sp>
      <p:graphicFrame>
        <p:nvGraphicFramePr>
          <p:cNvPr id="2" name="Таблица 6">
            <a:extLst>
              <a:ext uri="{FF2B5EF4-FFF2-40B4-BE49-F238E27FC236}">
                <a16:creationId xmlns:a16="http://schemas.microsoft.com/office/drawing/2014/main" id="{E7E8CA5D-C546-4542-9FB7-C7B5C9E446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9071268"/>
              </p:ext>
            </p:extLst>
          </p:nvPr>
        </p:nvGraphicFramePr>
        <p:xfrm>
          <a:off x="1700398" y="4205974"/>
          <a:ext cx="8797110" cy="76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8555">
                  <a:extLst>
                    <a:ext uri="{9D8B030D-6E8A-4147-A177-3AD203B41FA5}">
                      <a16:colId xmlns:a16="http://schemas.microsoft.com/office/drawing/2014/main" val="4012814835"/>
                    </a:ext>
                  </a:extLst>
                </a:gridCol>
                <a:gridCol w="4398555">
                  <a:extLst>
                    <a:ext uri="{9D8B030D-6E8A-4147-A177-3AD203B41FA5}">
                      <a16:colId xmlns:a16="http://schemas.microsoft.com/office/drawing/2014/main" val="117542974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Просроченная задолженность по заработной плате в Республике Татарстан:</a:t>
                      </a:r>
                      <a:endParaRPr lang="ru-RU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032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 01.01.2020 – </a:t>
                      </a:r>
                      <a:r>
                        <a:rPr lang="ru-RU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65,9</a:t>
                      </a:r>
                      <a:r>
                        <a:rPr lang="ru-RU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млн рублей</a:t>
                      </a:r>
                      <a:endParaRPr lang="ru-RU" dirty="0"/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 01.04.2020 – </a:t>
                      </a:r>
                      <a:r>
                        <a:rPr lang="ru-RU" sz="18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50,8 </a:t>
                      </a:r>
                      <a:r>
                        <a:rPr lang="ru-RU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млн рублей</a:t>
                      </a:r>
                      <a:endParaRPr lang="ru-RU" dirty="0"/>
                    </a:p>
                  </a:txBody>
                  <a:tcP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2556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2657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16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CD9D908-16FC-4C77-B0B3-389555AC15EC}"/>
              </a:ext>
            </a:extLst>
          </p:cNvPr>
          <p:cNvSpPr/>
          <p:nvPr/>
        </p:nvSpPr>
        <p:spPr>
          <a:xfrm>
            <a:off x="47522" y="6114219"/>
            <a:ext cx="120969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Достойная заработная плата – залог  развития справедливой экономики!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14FDED9-6B1A-4AFF-BF1F-AB868F4ADA51}"/>
              </a:ext>
            </a:extLst>
          </p:cNvPr>
          <p:cNvSpPr/>
          <p:nvPr/>
        </p:nvSpPr>
        <p:spPr>
          <a:xfrm>
            <a:off x="7587" y="806008"/>
            <a:ext cx="121828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Федерация профсоюзов считает необходимым</a:t>
            </a:r>
          </a:p>
          <a:p>
            <a:pPr indent="177800" algn="ctr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обеспечить решение задач принятой  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съездом ФНПР Резолюции </a:t>
            </a:r>
          </a:p>
          <a:p>
            <a:pPr indent="177800" algn="ctr"/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«Каждому работнику – достойную заработную плату»: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579BD61-053B-4832-B91C-DE29BCA5D075}"/>
              </a:ext>
            </a:extLst>
          </p:cNvPr>
          <p:cNvSpPr/>
          <p:nvPr/>
        </p:nvSpPr>
        <p:spPr>
          <a:xfrm>
            <a:off x="325482" y="1940444"/>
            <a:ext cx="11656193" cy="4030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AutoNum type="arabicPeriod"/>
            </a:pPr>
            <a:r>
              <a:rPr lang="ru-RU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Установить МРОТ на уровне не ниже величины минимального потребительского бюджета.</a:t>
            </a:r>
          </a:p>
          <a:p>
            <a:pPr marL="342900" indent="-342900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AutoNum type="arabicPeriod"/>
            </a:pPr>
            <a:r>
              <a:rPr lang="ru-RU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Установить минимальные оклады (базовые должностные оклады), тарифные ставки не ниже МРОТ.</a:t>
            </a:r>
          </a:p>
          <a:p>
            <a:pPr marL="342900" indent="-342900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AutoNum type="arabicPeriod"/>
            </a:pPr>
            <a:r>
              <a:rPr lang="ru-RU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Установить порядок индексации заработной платы, обеспечивающий повышение уровня реального содержания заработной платы.</a:t>
            </a:r>
          </a:p>
          <a:p>
            <a:pPr marL="342900" indent="-342900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AutoNum type="arabicPeriod"/>
            </a:pPr>
            <a:r>
              <a:rPr lang="ru-RU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Обеспечить ежегодное подписание Республиканского соглашения о минимальной заработной плате.</a:t>
            </a:r>
          </a:p>
          <a:p>
            <a:pPr marL="342900" indent="-342900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AutoNum type="arabicPeriod"/>
            </a:pPr>
            <a:r>
              <a:rPr lang="ru-RU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Принять меры, обеспечивающие своевременную выплату заработной платы, иных выплат работникам в полном объёме в организациях любых форм собственности.</a:t>
            </a:r>
          </a:p>
          <a:p>
            <a:pPr marL="342900" indent="-342900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AutoNum type="arabicPeriod"/>
            </a:pPr>
            <a:r>
              <a:rPr lang="ru-RU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Обеспечить равную оплату за труд равной ценности.</a:t>
            </a:r>
          </a:p>
          <a:p>
            <a:pPr marL="342900" indent="-342900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AutoNum type="arabicPeriod"/>
            </a:pPr>
            <a:r>
              <a:rPr lang="ru-RU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Повысить ответственность работодателей за неисполнение норм трудового законодательства, коллективных договоров и соглашений, регулирующих отношения в сфере оплаты труда.</a:t>
            </a:r>
            <a:endParaRPr lang="ru-RU" sz="1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210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17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CD9D908-16FC-4C77-B0B3-389555AC15EC}"/>
              </a:ext>
            </a:extLst>
          </p:cNvPr>
          <p:cNvSpPr/>
          <p:nvPr/>
        </p:nvSpPr>
        <p:spPr>
          <a:xfrm>
            <a:off x="380184" y="702255"/>
            <a:ext cx="11811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Обеспечение полной, продуктивной и свободно избранной занятости населения – одна из первоочередных задач!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8EC2C1E-9CCE-4DA4-9F75-F38F75F15DF0}"/>
              </a:ext>
            </a:extLst>
          </p:cNvPr>
          <p:cNvSpPr/>
          <p:nvPr/>
        </p:nvSpPr>
        <p:spPr>
          <a:xfrm>
            <a:off x="-3047" y="1478500"/>
            <a:ext cx="121859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4472C4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Региональный проект «Поддержка занятости и повышение эффективности рынка труда</a:t>
            </a:r>
          </a:p>
          <a:p>
            <a:pPr algn="ctr"/>
            <a:r>
              <a:rPr lang="ru-RU" sz="2000" b="1" dirty="0">
                <a:solidFill>
                  <a:srgbClr val="4472C4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для обеспечения роста производительности труда в Республике Татарстан»</a:t>
            </a:r>
            <a:endParaRPr lang="ru-RU" sz="2000" dirty="0">
              <a:solidFill>
                <a:srgbClr val="4472C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FC8383-F783-4C4E-BD96-4F52A49065B2}"/>
              </a:ext>
            </a:extLst>
          </p:cNvPr>
          <p:cNvSpPr txBox="1"/>
          <p:nvPr/>
        </p:nvSpPr>
        <p:spPr>
          <a:xfrm>
            <a:off x="183988" y="2176168"/>
            <a:ext cx="11824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rgbClr val="C00000"/>
              </a:buClr>
            </a:pPr>
            <a:r>
              <a:rPr lang="ru-RU" b="1" dirty="0">
                <a:latin typeface="Cambria" panose="02040503050406030204" pitchFamily="18" charset="0"/>
              </a:rPr>
              <a:t>На площадках 73 предприятий создаются потоки-образцы, из них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</a:rPr>
              <a:t>30 предприятий, </a:t>
            </a:r>
            <a:r>
              <a:rPr lang="ru-RU" b="1" dirty="0">
                <a:latin typeface="Cambria" panose="02040503050406030204" pitchFamily="18" charset="0"/>
              </a:rPr>
              <a:t>где созданы ППО: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2910549-50C8-4271-9547-6BD5EA24C37E}"/>
              </a:ext>
            </a:extLst>
          </p:cNvPr>
          <p:cNvSpPr/>
          <p:nvPr/>
        </p:nvSpPr>
        <p:spPr>
          <a:xfrm>
            <a:off x="183989" y="2545500"/>
            <a:ext cx="11824021" cy="2808000"/>
          </a:xfrm>
          <a:prstGeom prst="rect">
            <a:avLst/>
          </a:prstGeom>
          <a:solidFill>
            <a:srgbClr val="CFD5EA"/>
          </a:solidFill>
          <a:ln>
            <a:solidFill>
              <a:srgbClr val="A5A5A5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Горизонтальный свиток 13">
            <a:extLst>
              <a:ext uri="{FF2B5EF4-FFF2-40B4-BE49-F238E27FC236}">
                <a16:creationId xmlns:a16="http://schemas.microsoft.com/office/drawing/2014/main" id="{F2A26522-7022-49FE-BD02-97B73A6EADF2}"/>
              </a:ext>
            </a:extLst>
          </p:cNvPr>
          <p:cNvSpPr/>
          <p:nvPr/>
        </p:nvSpPr>
        <p:spPr>
          <a:xfrm flipH="1">
            <a:off x="489513" y="5306765"/>
            <a:ext cx="11160000" cy="1548000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«Профсоюзы – участники и основные выгодоприобретатели национальных проектов и поэтому обязаны активно участвовать в них, контролировать и требовать реального и эффективного их исполнения.»</a:t>
            </a:r>
          </a:p>
          <a:p>
            <a:pPr algn="r"/>
            <a:r>
              <a:rPr lang="ru-RU" i="1" dirty="0" err="1">
                <a:solidFill>
                  <a:srgbClr val="002060"/>
                </a:solidFill>
                <a:latin typeface="Cambria" panose="02040503050406030204" pitchFamily="18" charset="0"/>
              </a:rPr>
              <a:t>М.В.Шмаков</a:t>
            </a:r>
            <a:r>
              <a:rPr lang="ru-RU" i="1" dirty="0">
                <a:solidFill>
                  <a:srgbClr val="002060"/>
                </a:solidFill>
                <a:latin typeface="Cambria" panose="02040503050406030204" pitchFamily="18" charset="0"/>
              </a:rPr>
              <a:t> (X съезд ФНПР)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6796F1-5118-4860-A64B-E2AEF7416C44}"/>
              </a:ext>
            </a:extLst>
          </p:cNvPr>
          <p:cNvSpPr txBox="1"/>
          <p:nvPr/>
        </p:nvSpPr>
        <p:spPr>
          <a:xfrm>
            <a:off x="129666" y="2555842"/>
            <a:ext cx="5148000" cy="2880000"/>
          </a:xfrm>
          <a:prstGeom prst="rect">
            <a:avLst/>
          </a:prstGeom>
          <a:noFill/>
        </p:spPr>
        <p:txBody>
          <a:bodyPr wrap="square" numCol="1" rtlCol="0">
            <a:noAutofit/>
          </a:bodyPr>
          <a:lstStyle/>
          <a:p>
            <a:pPr marL="179388" indent="177800">
              <a:buClr>
                <a:srgbClr val="C00000"/>
              </a:buClr>
              <a:buFont typeface="+mj-lt"/>
              <a:buAutoNum type="arabicPeriod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АО «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Зеленодольский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завод 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им.А.М.Горького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  <a:p>
            <a:pPr marL="179388" indent="177800">
              <a:buClr>
                <a:srgbClr val="C00000"/>
              </a:buClr>
              <a:buFont typeface="+mj-lt"/>
              <a:buAutoNum type="arabicPeriod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ООО «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Набережночелнинский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инкубатор»</a:t>
            </a:r>
          </a:p>
          <a:p>
            <a:pPr marL="179388" indent="177800">
              <a:buClr>
                <a:srgbClr val="C00000"/>
              </a:buClr>
              <a:buFont typeface="+mj-lt"/>
              <a:buAutoNum type="arabicPeriod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ООО «ТУКАЕВСКИЙ ПЛЕМРЕПРОДУКТОР»</a:t>
            </a:r>
          </a:p>
          <a:p>
            <a:pPr marL="179388" indent="177800">
              <a:buClr>
                <a:srgbClr val="C00000"/>
              </a:buClr>
              <a:buFont typeface="+mj-lt"/>
              <a:buAutoNum type="arabicPeriod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ООО «ТРАНССЕРВИСЛЕНИНОГОРСК»</a:t>
            </a:r>
          </a:p>
          <a:p>
            <a:pPr marL="179388" indent="177800">
              <a:buClr>
                <a:srgbClr val="C00000"/>
              </a:buClr>
              <a:buFont typeface="+mj-lt"/>
              <a:buAutoNum type="arabicPeriod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ООО «ТРАНССЕРВИСАЗНАКАЕВО»</a:t>
            </a:r>
          </a:p>
          <a:p>
            <a:pPr marL="179388" indent="177800">
              <a:buClr>
                <a:srgbClr val="C00000"/>
              </a:buClr>
              <a:buFont typeface="+mj-lt"/>
              <a:buAutoNum type="arabicPeriod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АО «Казанский хлебозавод №3»</a:t>
            </a:r>
          </a:p>
          <a:p>
            <a:pPr marL="179388" indent="177800">
              <a:buClr>
                <a:srgbClr val="C00000"/>
              </a:buClr>
              <a:buFont typeface="+mj-lt"/>
              <a:buAutoNum type="arabicPeriod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АО «Химзавод 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им.Л.Я.Карпова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  <a:p>
            <a:pPr marL="179388" indent="177800">
              <a:buClr>
                <a:srgbClr val="C00000"/>
              </a:buClr>
              <a:buFont typeface="+mj-lt"/>
              <a:buAutoNum type="arabicPeriod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МУП ТРЕСТ  «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Горводзеленхоз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  <a:p>
            <a:pPr marL="179388" indent="177800">
              <a:buClr>
                <a:srgbClr val="C00000"/>
              </a:buClr>
              <a:buFont typeface="+mj-lt"/>
              <a:buAutoNum type="arabicPeriod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ООО «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Агросила.Челны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-МПК»</a:t>
            </a:r>
          </a:p>
          <a:p>
            <a:pPr marL="179388" indent="177800">
              <a:buClr>
                <a:srgbClr val="C00000"/>
              </a:buClr>
              <a:buFont typeface="+mj-lt"/>
              <a:buAutoNum type="arabicPeriod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ООО «ТАГРАС-ТРАНССЕРВИС»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37D27F-8BFE-49AF-9C49-18F3DD8C830A}"/>
              </a:ext>
            </a:extLst>
          </p:cNvPr>
          <p:cNvSpPr txBox="1"/>
          <p:nvPr/>
        </p:nvSpPr>
        <p:spPr>
          <a:xfrm>
            <a:off x="5310890" y="2555842"/>
            <a:ext cx="3837492" cy="2880000"/>
          </a:xfrm>
          <a:prstGeom prst="rect">
            <a:avLst/>
          </a:prstGeom>
          <a:noFill/>
        </p:spPr>
        <p:txBody>
          <a:bodyPr wrap="square" numCol="1" rtlCol="0">
            <a:noAutofit/>
          </a:bodyPr>
          <a:lstStyle/>
          <a:p>
            <a:pPr marL="179388">
              <a:buClr>
                <a:srgbClr val="C00000"/>
              </a:buClr>
              <a:buFont typeface="+mj-lt"/>
              <a:buAutoNum type="arabicPeriod" startAt="11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ООО «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Камэнергостройпром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  <a:p>
            <a:pPr marL="179388">
              <a:buClr>
                <a:srgbClr val="C00000"/>
              </a:buClr>
              <a:buFont typeface="+mj-lt"/>
              <a:buAutoNum type="arabicPeriod" startAt="11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ООО «ТРАНССЕРВИСНУРЛАТ»</a:t>
            </a:r>
          </a:p>
          <a:p>
            <a:pPr marL="179388">
              <a:buClr>
                <a:srgbClr val="C00000"/>
              </a:buClr>
              <a:buFont typeface="+mj-lt"/>
              <a:buAutoNum type="arabicPeriod" startAt="11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МУП «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Метроэлектротранс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  <a:p>
            <a:pPr marL="179388">
              <a:buClr>
                <a:srgbClr val="C00000"/>
              </a:buClr>
              <a:buFont typeface="+mj-lt"/>
              <a:buAutoNum type="arabicPeriod" startAt="11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ПАО «НИЖНЕКАМСКШИНА»</a:t>
            </a:r>
          </a:p>
          <a:p>
            <a:pPr marL="179388">
              <a:buClr>
                <a:srgbClr val="C00000"/>
              </a:buClr>
              <a:buFont typeface="+mj-lt"/>
              <a:buAutoNum type="arabicPeriod" startAt="11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ООО «Агрофирма «АНЯК»</a:t>
            </a:r>
          </a:p>
          <a:p>
            <a:pPr marL="179388">
              <a:buClr>
                <a:srgbClr val="C00000"/>
              </a:buClr>
              <a:buFont typeface="+mj-lt"/>
              <a:buAutoNum type="arabicPeriod" startAt="11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ООО «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Татэлектромонтаж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  <a:p>
            <a:pPr marL="179388">
              <a:buClr>
                <a:srgbClr val="C00000"/>
              </a:buClr>
              <a:buFont typeface="+mj-lt"/>
              <a:buAutoNum type="arabicPeriod" startAt="11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ООО «Электротранспорт»</a:t>
            </a:r>
          </a:p>
          <a:p>
            <a:pPr marL="179388">
              <a:buClr>
                <a:srgbClr val="C00000"/>
              </a:buClr>
              <a:buFont typeface="+mj-lt"/>
              <a:buAutoNum type="arabicPeriod" startAt="11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ООО «ЧЕЛНЫ-БРОЙЛЕР»</a:t>
            </a:r>
          </a:p>
          <a:p>
            <a:pPr marL="179388">
              <a:buClr>
                <a:srgbClr val="C00000"/>
              </a:buClr>
              <a:buFont typeface="+mj-lt"/>
              <a:buAutoNum type="arabicPeriod" startAt="11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ОАО «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Заинский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сахар»</a:t>
            </a:r>
          </a:p>
          <a:p>
            <a:pPr marL="179388">
              <a:buClr>
                <a:srgbClr val="C00000"/>
              </a:buClr>
              <a:buFont typeface="+mj-lt"/>
              <a:buAutoNum type="arabicPeriod" startAt="11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ООО «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Энерготранс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3E481B-0884-4DC6-B4DD-366001E56BBE}"/>
              </a:ext>
            </a:extLst>
          </p:cNvPr>
          <p:cNvSpPr txBox="1"/>
          <p:nvPr/>
        </p:nvSpPr>
        <p:spPr>
          <a:xfrm>
            <a:off x="9181606" y="2555842"/>
            <a:ext cx="2905168" cy="2880000"/>
          </a:xfrm>
          <a:prstGeom prst="rect">
            <a:avLst/>
          </a:prstGeom>
          <a:noFill/>
        </p:spPr>
        <p:txBody>
          <a:bodyPr wrap="square" numCol="1" rtlCol="0">
            <a:noAutofit/>
          </a:bodyPr>
          <a:lstStyle/>
          <a:p>
            <a:pPr marL="522288" indent="-342900">
              <a:buClr>
                <a:srgbClr val="C00000"/>
              </a:buClr>
              <a:buFont typeface="+mj-lt"/>
              <a:buAutoNum type="arabicPeriod" startAt="21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ООО «НПП «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Тасма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  <a:p>
            <a:pPr marL="179388">
              <a:buClr>
                <a:srgbClr val="C00000"/>
              </a:buClr>
              <a:buFont typeface="+mj-lt"/>
              <a:buAutoNum type="arabicPeriod" startAt="21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МУП «Водоканал»</a:t>
            </a:r>
          </a:p>
          <a:p>
            <a:pPr marL="179388">
              <a:buClr>
                <a:srgbClr val="C00000"/>
              </a:buClr>
              <a:buFont typeface="+mj-lt"/>
              <a:buAutoNum type="arabicPeriod" startAt="21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АО «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Вакууммаш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  <a:p>
            <a:pPr marL="179388">
              <a:buClr>
                <a:srgbClr val="C00000"/>
              </a:buClr>
              <a:buFont typeface="+mj-lt"/>
              <a:buAutoNum type="arabicPeriod" startAt="21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ООО «Бахетле-1»</a:t>
            </a:r>
          </a:p>
          <a:p>
            <a:pPr marL="179388">
              <a:buClr>
                <a:srgbClr val="C00000"/>
              </a:buClr>
              <a:buFont typeface="+mj-lt"/>
              <a:buAutoNum type="arabicPeriod" startAt="21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ПАО «КВАРТ»</a:t>
            </a:r>
          </a:p>
          <a:p>
            <a:pPr marL="179388">
              <a:buClr>
                <a:srgbClr val="C00000"/>
              </a:buClr>
              <a:buFont typeface="+mj-lt"/>
              <a:buAutoNum type="arabicPeriod" startAt="21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ПАО «КВЗ»</a:t>
            </a:r>
          </a:p>
          <a:p>
            <a:pPr marL="179388">
              <a:buClr>
                <a:srgbClr val="C00000"/>
              </a:buClr>
              <a:buFont typeface="+mj-lt"/>
              <a:buAutoNum type="arabicPeriod" startAt="21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ОАО «КЗКМ»</a:t>
            </a:r>
          </a:p>
          <a:p>
            <a:pPr marL="179388">
              <a:buClr>
                <a:srgbClr val="C00000"/>
              </a:buClr>
              <a:buFont typeface="+mj-lt"/>
              <a:buAutoNum type="arabicPeriod" startAt="21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АО «ПО 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ЕлАЗ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  <a:p>
            <a:pPr marL="179388">
              <a:buClr>
                <a:srgbClr val="C00000"/>
              </a:buClr>
              <a:buFont typeface="+mj-lt"/>
              <a:buAutoNum type="arabicPeriod" startAt="21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АО «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ПОЗиС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  <a:p>
            <a:pPr marL="179388">
              <a:buClr>
                <a:srgbClr val="C00000"/>
              </a:buClr>
              <a:buFont typeface="+mj-lt"/>
              <a:buAutoNum type="arabicPeriod" startAt="21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ФКП «КГКПЗ»</a:t>
            </a:r>
          </a:p>
        </p:txBody>
      </p:sp>
    </p:spTree>
    <p:extLst>
      <p:ext uri="{BB962C8B-B14F-4D97-AF65-F5344CB8AC3E}">
        <p14:creationId xmlns:p14="http://schemas.microsoft.com/office/powerpoint/2010/main" val="1453851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5F13B19-BB82-4BEA-9902-A31E9F71DC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4" b="10948"/>
          <a:stretch/>
        </p:blipFill>
        <p:spPr>
          <a:xfrm>
            <a:off x="8801893" y="5812383"/>
            <a:ext cx="3475553" cy="1044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F4AA828-BFA3-48E6-90D9-936A817085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89" t="14638" r="72282" b="75473"/>
          <a:stretch/>
        </p:blipFill>
        <p:spPr>
          <a:xfrm>
            <a:off x="8550278" y="4308878"/>
            <a:ext cx="3398074" cy="131001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18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CD9D908-16FC-4C77-B0B3-389555AC15EC}"/>
              </a:ext>
            </a:extLst>
          </p:cNvPr>
          <p:cNvSpPr/>
          <p:nvPr/>
        </p:nvSpPr>
        <p:spPr>
          <a:xfrm>
            <a:off x="9144" y="889275"/>
            <a:ext cx="12182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рамках отраслевых соглашений и коллективных договоров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FC8383-F783-4C4E-BD96-4F52A49065B2}"/>
              </a:ext>
            </a:extLst>
          </p:cNvPr>
          <p:cNvSpPr txBox="1"/>
          <p:nvPr/>
        </p:nvSpPr>
        <p:spPr>
          <a:xfrm>
            <a:off x="811922" y="1537424"/>
            <a:ext cx="10568156" cy="3156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 algn="just">
              <a:lnSpc>
                <a:spcPct val="112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264478"/>
                </a:solidFill>
                <a:latin typeface="Cambria" panose="02040503050406030204" pitchFamily="18" charset="0"/>
              </a:rPr>
              <a:t>Продолжена работа по выполнению мероприятий, направленных на увеличение числа эффективных рабочих мест, повышение производительности труда:</a:t>
            </a:r>
          </a:p>
          <a:p>
            <a:pPr marL="1252538" lvl="1" indent="-268288" algn="just">
              <a:lnSpc>
                <a:spcPct val="112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mbria" panose="02040503050406030204" pitchFamily="18" charset="0"/>
              </a:rPr>
              <a:t>обновление рабочих мест и создание эталонных рабочих мест,</a:t>
            </a:r>
          </a:p>
          <a:p>
            <a:pPr marL="1252538" lvl="1" indent="-268288" algn="just">
              <a:lnSpc>
                <a:spcPct val="112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mbria" panose="02040503050406030204" pitchFamily="18" charset="0"/>
              </a:rPr>
              <a:t>увеличение количества высокотехнологичных рабочих мест,</a:t>
            </a:r>
          </a:p>
          <a:p>
            <a:pPr marL="1252538" lvl="1" indent="-268288" algn="just">
              <a:lnSpc>
                <a:spcPct val="112000"/>
              </a:lnSpc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mbria" panose="02040503050406030204" pitchFamily="18" charset="0"/>
              </a:rPr>
              <a:t>разработка комплексных программ повышения производительности труда:</a:t>
            </a:r>
          </a:p>
          <a:p>
            <a:pPr marL="3946525" lvl="4">
              <a:lnSpc>
                <a:spcPct val="112000"/>
              </a:lnSpc>
              <a:spcAft>
                <a:spcPts val="600"/>
              </a:spcAft>
              <a:buClr>
                <a:srgbClr val="C00000"/>
              </a:buClr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- ФКП «КГКПЗ», </a:t>
            </a:r>
          </a:p>
          <a:p>
            <a:pPr marL="3946525" lvl="4">
              <a:lnSpc>
                <a:spcPct val="112000"/>
              </a:lnSpc>
              <a:spcAft>
                <a:spcPts val="600"/>
              </a:spcAft>
              <a:buClr>
                <a:srgbClr val="C00000"/>
              </a:buClr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- ПАО «КАМАЗ», </a:t>
            </a:r>
          </a:p>
          <a:p>
            <a:pPr marL="3946525" lvl="4">
              <a:lnSpc>
                <a:spcPct val="112000"/>
              </a:lnSpc>
              <a:spcAft>
                <a:spcPts val="600"/>
              </a:spcAft>
              <a:buClr>
                <a:srgbClr val="C00000"/>
              </a:buClr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- ПАО «Татнефть».</a:t>
            </a:r>
            <a:endParaRPr lang="ru-RU" b="1" dirty="0">
              <a:latin typeface="Cambria" panose="020405030504060302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E672EA2-6808-4532-950A-7AA107C60F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3815255"/>
            <a:ext cx="1052735" cy="172949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734707E-E6FE-4A82-B241-5FC3F503C2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95" y="4386355"/>
            <a:ext cx="2831730" cy="1188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A214335-D4EE-4D0B-A915-D5328F9BF6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5585335"/>
            <a:ext cx="3496333" cy="127994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81C5392-A182-4AB7-B972-B2D271404EA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" t="18594" r="4307" b="29034"/>
          <a:stretch/>
        </p:blipFill>
        <p:spPr>
          <a:xfrm>
            <a:off x="6924199" y="5770343"/>
            <a:ext cx="2735572" cy="10800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F29170E-7525-45ED-887E-554BF506B206}"/>
              </a:ext>
            </a:extLst>
          </p:cNvPr>
          <p:cNvSpPr>
            <a:spLocks noChangeAspect="1"/>
          </p:cNvSpPr>
          <p:nvPr/>
        </p:nvSpPr>
        <p:spPr>
          <a:xfrm>
            <a:off x="3473182" y="5628315"/>
            <a:ext cx="4032000" cy="122976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8F99EF2-E766-4738-9703-2FEFD8BA4F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967" y="5633234"/>
            <a:ext cx="4032000" cy="122976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9204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19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FC8383-F783-4C4E-BD96-4F52A49065B2}"/>
              </a:ext>
            </a:extLst>
          </p:cNvPr>
          <p:cNvSpPr txBox="1"/>
          <p:nvPr/>
        </p:nvSpPr>
        <p:spPr>
          <a:xfrm>
            <a:off x="4703" y="931697"/>
            <a:ext cx="11844000" cy="58104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714375" indent="-357188" algn="just">
              <a:lnSpc>
                <a:spcPct val="112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264478"/>
                </a:solidFill>
                <a:latin typeface="Cambria" panose="02040503050406030204" pitchFamily="18" charset="0"/>
              </a:rPr>
              <a:t>Приняты меры по организации регулярного процесса переобучения и профессиональной подготовки  трудовых ресурсов,  создаются необходимые условия для совмещения работы с обучением:</a:t>
            </a:r>
          </a:p>
          <a:p>
            <a:pPr marL="722313" lvl="2" indent="-269875" algn="just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mbria" panose="02040503050406030204" pitchFamily="18" charset="0"/>
              </a:rPr>
              <a:t>создание профессионально-образовательных ресурсных центров при предприятиях (ПАО «Татнефть», ПАО «КАМАЗ», ПАО «</a:t>
            </a:r>
            <a:r>
              <a:rPr lang="ru-RU" b="1" dirty="0" err="1">
                <a:latin typeface="Cambria" panose="02040503050406030204" pitchFamily="18" charset="0"/>
              </a:rPr>
              <a:t>Нижнекамснефтехим</a:t>
            </a:r>
            <a:r>
              <a:rPr lang="ru-RU" b="1" dirty="0">
                <a:latin typeface="Cambria" panose="02040503050406030204" pitchFamily="18" charset="0"/>
              </a:rPr>
              <a:t>», ПАО «Казаньоргсинтез», АО «</a:t>
            </a:r>
            <a:r>
              <a:rPr lang="ru-RU" b="1" dirty="0" err="1">
                <a:latin typeface="Cambria" panose="02040503050406030204" pitchFamily="18" charset="0"/>
              </a:rPr>
              <a:t>ПОЗиС</a:t>
            </a:r>
            <a:r>
              <a:rPr lang="ru-RU" b="1" dirty="0">
                <a:latin typeface="Cambria" panose="02040503050406030204" pitchFamily="18" charset="0"/>
              </a:rPr>
              <a:t>», АО «</a:t>
            </a:r>
            <a:r>
              <a:rPr lang="ru-RU" b="1" dirty="0" err="1">
                <a:latin typeface="Cambria" panose="02040503050406030204" pitchFamily="18" charset="0"/>
              </a:rPr>
              <a:t>Зеленодольский</a:t>
            </a:r>
            <a:r>
              <a:rPr lang="ru-RU" b="1" dirty="0">
                <a:latin typeface="Cambria" panose="02040503050406030204" pitchFamily="18" charset="0"/>
              </a:rPr>
              <a:t> завод </a:t>
            </a:r>
            <a:r>
              <a:rPr lang="ru-RU" b="1" dirty="0" err="1">
                <a:latin typeface="Cambria" panose="02040503050406030204" pitchFamily="18" charset="0"/>
              </a:rPr>
              <a:t>им.А.М.Горького</a:t>
            </a:r>
            <a:r>
              <a:rPr lang="ru-RU" b="1" dirty="0">
                <a:latin typeface="Cambria" panose="02040503050406030204" pitchFamily="18" charset="0"/>
              </a:rPr>
              <a:t>», КАЗ им. </a:t>
            </a:r>
            <a:r>
              <a:rPr lang="ru-RU" b="1" dirty="0" err="1">
                <a:latin typeface="Cambria" panose="02040503050406030204" pitchFamily="18" charset="0"/>
              </a:rPr>
              <a:t>С.П.Горбунова</a:t>
            </a:r>
            <a:r>
              <a:rPr lang="ru-RU" b="1" dirty="0">
                <a:latin typeface="Cambria" panose="02040503050406030204" pitchFamily="18" charset="0"/>
              </a:rPr>
              <a:t> – филиал ПАО «Туполев»);</a:t>
            </a:r>
          </a:p>
          <a:p>
            <a:pPr marL="722313" lvl="2" indent="-269875" algn="just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mbria" panose="02040503050406030204" pitchFamily="18" charset="0"/>
              </a:rPr>
              <a:t>проведение внутрифирменного обучения на базе учебных центров (ПАО «Татнефть», ПАО «КАМАЗ», ПАО «</a:t>
            </a:r>
            <a:r>
              <a:rPr lang="ru-RU" b="1" dirty="0" err="1">
                <a:latin typeface="Cambria" panose="02040503050406030204" pitchFamily="18" charset="0"/>
              </a:rPr>
              <a:t>Нижнекамснефтехим</a:t>
            </a:r>
            <a:r>
              <a:rPr lang="ru-RU" b="1" dirty="0">
                <a:latin typeface="Cambria" panose="02040503050406030204" pitchFamily="18" charset="0"/>
              </a:rPr>
              <a:t>», МУП «</a:t>
            </a:r>
            <a:r>
              <a:rPr lang="ru-RU" b="1" dirty="0" err="1">
                <a:latin typeface="Cambria" panose="02040503050406030204" pitchFamily="18" charset="0"/>
              </a:rPr>
              <a:t>Метроэлектротранс</a:t>
            </a:r>
            <a:r>
              <a:rPr lang="ru-RU" b="1" dirty="0">
                <a:latin typeface="Cambria" panose="02040503050406030204" pitchFamily="18" charset="0"/>
              </a:rPr>
              <a:t>»);</a:t>
            </a:r>
          </a:p>
          <a:p>
            <a:pPr marL="722313" lvl="2" indent="-269875" algn="just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mbria" panose="02040503050406030204" pitchFamily="18" charset="0"/>
              </a:rPr>
              <a:t>включение в соглашения и коллективные договоры организаций автомобильного транспорта и дорожного хозяйства, авиационной, нефтегазовой, химической промышленности, ЖКХ, машиностроения и связи мероприятий, направленных на развитие внутрипроизводственного обучения персонала, повышение квалификации, активное опережающее и профессиональное обучение работников, подлежащих высвобождению, установление ежемесячных доплат и единовременных выплат (АО «Аммоний», АО «ПО </a:t>
            </a:r>
            <a:r>
              <a:rPr lang="ru-RU" b="1" dirty="0" err="1">
                <a:latin typeface="Cambria" panose="02040503050406030204" pitchFamily="18" charset="0"/>
              </a:rPr>
              <a:t>ЕлАЗ</a:t>
            </a:r>
            <a:r>
              <a:rPr lang="ru-RU" b="1" dirty="0">
                <a:latin typeface="Cambria" panose="02040503050406030204" pitchFamily="18" charset="0"/>
              </a:rPr>
              <a:t>», ПАО «Казанский вертолетный завод», АО «Транснефть-Прикамье», ОАО «Российские железные дороги», АО «</a:t>
            </a:r>
            <a:r>
              <a:rPr lang="ru-RU" b="1" dirty="0" err="1">
                <a:latin typeface="Cambria" panose="02040503050406030204" pitchFamily="18" charset="0"/>
              </a:rPr>
              <a:t>Казэнерго</a:t>
            </a:r>
            <a:r>
              <a:rPr lang="ru-RU" b="1" dirty="0">
                <a:latin typeface="Cambria" panose="02040503050406030204" pitchFamily="18" charset="0"/>
              </a:rPr>
              <a:t>», ФКП «Казанский государственный казенный пороховой завод», МУП «Водоканал» (</a:t>
            </a:r>
            <a:r>
              <a:rPr lang="ru-RU" b="1" dirty="0" err="1">
                <a:latin typeface="Cambria" panose="02040503050406030204" pitchFamily="18" charset="0"/>
              </a:rPr>
              <a:t>г.Казань</a:t>
            </a:r>
            <a:r>
              <a:rPr lang="ru-RU" b="1" dirty="0">
                <a:latin typeface="Cambria" panose="02040503050406030204" pitchFamily="18" charset="0"/>
              </a:rPr>
              <a:t>), ПАО «</a:t>
            </a:r>
            <a:r>
              <a:rPr lang="ru-RU" b="1" dirty="0" err="1">
                <a:latin typeface="Cambria" panose="02040503050406030204" pitchFamily="18" charset="0"/>
              </a:rPr>
              <a:t>Таттелеком</a:t>
            </a:r>
            <a:r>
              <a:rPr lang="ru-RU" b="1" dirty="0">
                <a:latin typeface="Cambria" panose="02040503050406030204" pitchFamily="18" charset="0"/>
              </a:rPr>
              <a:t>», ПАО «Казаньоргсинтез», ООО «Тепличный комбинат «Майский», ФКП «Казанский завод точного машиностроения», ФБУ «ЦСМ Татарстан», ЗАО «</a:t>
            </a:r>
            <a:r>
              <a:rPr lang="ru-RU" b="1" dirty="0" err="1">
                <a:latin typeface="Cambria" panose="02040503050406030204" pitchFamily="18" charset="0"/>
              </a:rPr>
              <a:t>Такснет</a:t>
            </a:r>
            <a:r>
              <a:rPr lang="ru-RU" b="1" dirty="0">
                <a:latin typeface="Cambria" panose="02040503050406030204" pitchFamily="18" charset="0"/>
              </a:rPr>
              <a:t>»).</a:t>
            </a:r>
          </a:p>
        </p:txBody>
      </p:sp>
    </p:spTree>
    <p:extLst>
      <p:ext uri="{BB962C8B-B14F-4D97-AF65-F5344CB8AC3E}">
        <p14:creationId xmlns:p14="http://schemas.microsoft.com/office/powerpoint/2010/main" val="1095878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30A2442-E8F5-45D2-821C-5D3EAFB8C389}"/>
              </a:ext>
            </a:extLst>
          </p:cNvPr>
          <p:cNvSpPr/>
          <p:nvPr/>
        </p:nvSpPr>
        <p:spPr>
          <a:xfrm>
            <a:off x="1516911" y="2210230"/>
            <a:ext cx="9143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Кузьмичева </a:t>
            </a:r>
          </a:p>
          <a:p>
            <a:pPr lvl="0" algn="ctr"/>
            <a:r>
              <a:rPr lang="ru-RU" sz="28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Елена Ивановна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0D5A534-3E81-4B2C-BC7F-6F54D75FC72A}"/>
              </a:ext>
            </a:extLst>
          </p:cNvPr>
          <p:cNvSpPr/>
          <p:nvPr/>
        </p:nvSpPr>
        <p:spPr>
          <a:xfrm>
            <a:off x="1516910" y="3502955"/>
            <a:ext cx="91510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– Председатель Федерации профсоюзов </a:t>
            </a:r>
          </a:p>
          <a:p>
            <a:pPr algn="ctr"/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Республики Татарстан  </a:t>
            </a:r>
            <a:endParaRPr lang="ru-RU" sz="2000" b="1" dirty="0">
              <a:latin typeface="Cambria" panose="020405030504060302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013FAA4-42A2-48E3-B12C-2DEDBFA0C59B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3AA7E2-5F3B-49E5-A66F-AF49B0F0B8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D3249C2-596F-4B4C-B23A-F1A196A61CAC}"/>
              </a:ext>
            </a:extLst>
          </p:cNvPr>
          <p:cNvSpPr/>
          <p:nvPr/>
        </p:nvSpPr>
        <p:spPr>
          <a:xfrm>
            <a:off x="8219821" y="6318000"/>
            <a:ext cx="396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ru-RU" sz="2000" b="1" dirty="0">
                <a:solidFill>
                  <a:prstClr val="white"/>
                </a:solidFill>
                <a:latin typeface="Calibri" panose="020F0502020204030204"/>
              </a:rPr>
              <a:t>19 мая 2020 г.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41AA723-2844-4296-9D5A-161C8AAE691B}"/>
              </a:ext>
            </a:extLst>
          </p:cNvPr>
          <p:cNvSpPr/>
          <p:nvPr/>
        </p:nvSpPr>
        <p:spPr>
          <a:xfrm>
            <a:off x="4565" y="6308869"/>
            <a:ext cx="396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ru-RU" sz="2000" b="1" dirty="0">
                <a:solidFill>
                  <a:prstClr val="white"/>
                </a:solidFill>
                <a:latin typeface="Calibri" panose="020F0502020204030204"/>
              </a:rPr>
              <a:t>СОВЕТ ФПРТ</a:t>
            </a:r>
          </a:p>
        </p:txBody>
      </p:sp>
    </p:spTree>
    <p:extLst>
      <p:ext uri="{BB962C8B-B14F-4D97-AF65-F5344CB8AC3E}">
        <p14:creationId xmlns:p14="http://schemas.microsoft.com/office/powerpoint/2010/main" val="25058798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F45E4FA-C5F1-46F8-BC8B-87143C7F8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477" y="4823673"/>
            <a:ext cx="3060000" cy="203681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20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CD9D908-16FC-4C77-B0B3-389555AC15EC}"/>
              </a:ext>
            </a:extLst>
          </p:cNvPr>
          <p:cNvSpPr/>
          <p:nvPr/>
        </p:nvSpPr>
        <p:spPr>
          <a:xfrm>
            <a:off x="-541" y="4429283"/>
            <a:ext cx="12204000" cy="40011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>
            <a:no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2019 год в Татарстане – это Год рабочих профессий!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8C44BDD-A2BD-4D81-80AD-BDCA4751A8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68" t="26256" r="52407" b="47066"/>
          <a:stretch/>
        </p:blipFill>
        <p:spPr>
          <a:xfrm>
            <a:off x="8364331" y="2608315"/>
            <a:ext cx="1819656" cy="182961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0D5A9A3-5087-4B35-8750-C93232F8A48E}"/>
              </a:ext>
            </a:extLst>
          </p:cNvPr>
          <p:cNvSpPr/>
          <p:nvPr/>
        </p:nvSpPr>
        <p:spPr>
          <a:xfrm>
            <a:off x="556590" y="806254"/>
            <a:ext cx="11626011" cy="3501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2000"/>
              </a:lnSpc>
              <a:spcAft>
                <a:spcPts val="0"/>
              </a:spcAft>
            </a:pPr>
            <a:r>
              <a:rPr lang="ru-RU" sz="23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Мировой чемпионат по профессиональному мастерству </a:t>
            </a:r>
            <a:r>
              <a:rPr lang="ru-RU" sz="2300" b="1" dirty="0" err="1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WorldSkill</a:t>
            </a:r>
            <a:r>
              <a:rPr lang="en-US" sz="23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ru-RU" sz="23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Kazan 2019</a:t>
            </a:r>
          </a:p>
          <a:p>
            <a:pPr algn="ctr">
              <a:lnSpc>
                <a:spcPct val="112000"/>
              </a:lnSpc>
              <a:spcAft>
                <a:spcPts val="1200"/>
              </a:spcAft>
            </a:pPr>
            <a:r>
              <a:rPr lang="en-US" b="1" i="1" dirty="0">
                <a:latin typeface="Cambria" panose="02040503050406030204" pitchFamily="18" charset="0"/>
                <a:cs typeface="Times New Roman" panose="02020603050405020304" pitchFamily="18" charset="0"/>
              </a:rPr>
              <a:t>22-27 </a:t>
            </a:r>
            <a:r>
              <a:rPr lang="ru-RU" b="1" i="1" dirty="0">
                <a:latin typeface="Cambria" panose="02040503050406030204" pitchFamily="18" charset="0"/>
                <a:cs typeface="Times New Roman" panose="02020603050405020304" pitchFamily="18" charset="0"/>
              </a:rPr>
              <a:t>августа 2019 г. </a:t>
            </a:r>
            <a:endParaRPr lang="en-US" b="1" i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1619250">
              <a:lnSpc>
                <a:spcPct val="112000"/>
              </a:lnSpc>
              <a:spcAft>
                <a:spcPts val="0"/>
              </a:spcAft>
            </a:pPr>
            <a:r>
              <a:rPr lang="ru-RU" b="1" dirty="0">
                <a:latin typeface="Cambria" panose="02040503050406030204" pitchFamily="18" charset="0"/>
                <a:cs typeface="Times New Roman" panose="02020603050405020304" pitchFamily="18" charset="0"/>
              </a:rPr>
              <a:t>Всего 1354 участника из 63 стран и регионов в 56 компетенциях.</a:t>
            </a:r>
          </a:p>
          <a:p>
            <a:pPr marL="1619250">
              <a:lnSpc>
                <a:spcPct val="112000"/>
              </a:lnSpc>
              <a:spcAft>
                <a:spcPts val="1200"/>
              </a:spcAft>
            </a:pPr>
            <a:r>
              <a:rPr lang="ru-RU" b="1" dirty="0">
                <a:latin typeface="Cambria" panose="02040503050406030204" pitchFamily="18" charset="0"/>
                <a:cs typeface="Times New Roman" panose="02020603050405020304" pitchFamily="18" charset="0"/>
              </a:rPr>
              <a:t>Российская сборная завоевала второе место в медальном зачете.</a:t>
            </a:r>
          </a:p>
          <a:p>
            <a:pPr marL="1614488">
              <a:lnSpc>
                <a:spcPct val="112000"/>
              </a:lnSpc>
              <a:spcAft>
                <a:spcPts val="0"/>
              </a:spcAft>
            </a:pPr>
            <a:r>
              <a:rPr lang="ru-RU" b="1" dirty="0">
                <a:latin typeface="Cambria" panose="02040503050406030204" pitchFamily="18" charset="0"/>
                <a:cs typeface="Times New Roman" panose="02020603050405020304" pitchFamily="18" charset="0"/>
              </a:rPr>
              <a:t>Среди медалистов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4 ребят из Татарстана</a:t>
            </a:r>
            <a:r>
              <a:rPr lang="ru-RU" b="1" dirty="0">
                <a:latin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1614488">
              <a:lnSpc>
                <a:spcPct val="112000"/>
              </a:lnSpc>
              <a:spcAft>
                <a:spcPts val="600"/>
              </a:spcAft>
            </a:pPr>
            <a:r>
              <a:rPr lang="ru-RU" b="1" dirty="0">
                <a:latin typeface="Cambria" panose="02040503050406030204" pitchFamily="18" charset="0"/>
                <a:cs typeface="Times New Roman" panose="02020603050405020304" pitchFamily="18" charset="0"/>
              </a:rPr>
              <a:t>Они завоевали медали по компетенциям:</a:t>
            </a:r>
          </a:p>
          <a:p>
            <a:pPr marL="1789113" indent="188913">
              <a:lnSpc>
                <a:spcPct val="112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4472C4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264478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«Информационные кабельные сети»,</a:t>
            </a:r>
          </a:p>
          <a:p>
            <a:pPr marL="1789113" indent="188913">
              <a:lnSpc>
                <a:spcPct val="112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264478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«Изготовление прототипов»,</a:t>
            </a:r>
          </a:p>
          <a:p>
            <a:pPr marL="1789113" indent="188913">
              <a:lnSpc>
                <a:spcPct val="112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264478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«Мобильная робототехника».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8CA3CBD-4878-465A-AFA5-906ABF309F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59" y="4829288"/>
            <a:ext cx="3060000" cy="203681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4E9CD09-4EDC-43A5-ABD5-9931CA38C0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005" y="2410502"/>
            <a:ext cx="3048000" cy="202882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C41614F-896C-4EA3-AC05-0FF1C11393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180" y="4830479"/>
            <a:ext cx="3060000" cy="204319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5304AB8-63CD-4246-9069-DF1C9D3AE0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9" y="1396710"/>
            <a:ext cx="2028825" cy="303847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F6D5C03-99B2-40D0-B52B-F661441065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180" y="4830479"/>
            <a:ext cx="3060000" cy="204319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15AE316-869C-45FA-AD49-D3F333EBE9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987" y="1414136"/>
            <a:ext cx="2016966" cy="30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93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2B77572-1410-48B4-AA01-DA59824187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095" y="5341005"/>
            <a:ext cx="2340000" cy="1559999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21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0C89D0-E155-4649-A03F-1E2E86C88087}"/>
              </a:ext>
            </a:extLst>
          </p:cNvPr>
          <p:cNvSpPr txBox="1"/>
          <p:nvPr/>
        </p:nvSpPr>
        <p:spPr>
          <a:xfrm>
            <a:off x="457200" y="986347"/>
            <a:ext cx="8458200" cy="8339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55600" indent="-355600" algn="just">
              <a:lnSpc>
                <a:spcPct val="112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264478"/>
                </a:solidFill>
                <a:latin typeface="Cambria" panose="02040503050406030204" pitchFamily="18" charset="0"/>
              </a:rPr>
              <a:t>Долгосрочные договоры с профильными вузами, колледжами, техникумами по обучению кадров за счет собственных средств: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2448CD-FC31-4F1A-B027-9C19A32DD56C}"/>
              </a:ext>
            </a:extLst>
          </p:cNvPr>
          <p:cNvSpPr txBox="1"/>
          <p:nvPr/>
        </p:nvSpPr>
        <p:spPr>
          <a:xfrm>
            <a:off x="347870" y="1894332"/>
            <a:ext cx="11365978" cy="3960000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pPr marL="722313" lvl="2" indent="-269875">
              <a:lnSpc>
                <a:spcPct val="112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предприятия авиационной промышленности,</a:t>
            </a:r>
          </a:p>
          <a:p>
            <a:pPr marL="722313" lvl="2" indent="-269875" algn="just">
              <a:lnSpc>
                <a:spcPct val="112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ООО «Агрокомплекс «Ак Барс»,</a:t>
            </a:r>
          </a:p>
          <a:p>
            <a:pPr marL="722313" lvl="2" indent="-269875" algn="just">
              <a:lnSpc>
                <a:spcPct val="112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ОАО «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Казанькомпрессормаш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»,</a:t>
            </a:r>
          </a:p>
          <a:p>
            <a:pPr marL="722313" lvl="2" indent="-269875" algn="just">
              <a:lnSpc>
                <a:spcPct val="112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ПАО «Нижнекамскнефтехим»,</a:t>
            </a:r>
          </a:p>
          <a:p>
            <a:pPr marL="722313" lvl="2" indent="-269875" algn="just">
              <a:lnSpc>
                <a:spcPct val="112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ООО Агрофирма «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Актаныш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»,</a:t>
            </a:r>
          </a:p>
          <a:p>
            <a:pPr marL="722313" lvl="2" indent="-269875" algn="just">
              <a:lnSpc>
                <a:spcPct val="112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МУП «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Метроэлектротранс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»,</a:t>
            </a:r>
          </a:p>
          <a:p>
            <a:pPr marL="722313" lvl="2" indent="-269875" algn="just">
              <a:lnSpc>
                <a:spcPct val="112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АО ХК «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Татнефтепродукт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»,</a:t>
            </a:r>
          </a:p>
          <a:p>
            <a:pPr marL="722313" lvl="2" indent="-269875" algn="just">
              <a:lnSpc>
                <a:spcPct val="112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ОАО «Сетевая компания»,</a:t>
            </a:r>
          </a:p>
          <a:p>
            <a:pPr marL="722313" lvl="2" indent="-269875" algn="just">
              <a:lnSpc>
                <a:spcPct val="112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ПАО «Казаньоргсинтез»,</a:t>
            </a:r>
          </a:p>
          <a:p>
            <a:pPr marL="722313" lvl="2" indent="-269875" algn="just">
              <a:lnSpc>
                <a:spcPct val="112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АО «Радиоприбор»,</a:t>
            </a:r>
          </a:p>
          <a:p>
            <a:pPr marL="452438" lvl="2" algn="just">
              <a:lnSpc>
                <a:spcPct val="112000"/>
              </a:lnSpc>
              <a:spcAft>
                <a:spcPts val="600"/>
              </a:spcAft>
              <a:buClr>
                <a:srgbClr val="C00000"/>
              </a:buClr>
            </a:pP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22313" lvl="2" indent="-269875" algn="just">
              <a:lnSpc>
                <a:spcPct val="112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ПАО «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Таттелеком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»,</a:t>
            </a:r>
          </a:p>
          <a:p>
            <a:pPr marL="722313" lvl="2" indent="-269875" algn="just">
              <a:lnSpc>
                <a:spcPct val="112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ПАО «Татнефть»,</a:t>
            </a:r>
          </a:p>
          <a:p>
            <a:pPr marL="722313" lvl="2" indent="-269875" algn="just">
              <a:lnSpc>
                <a:spcPct val="112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АО «Татэнерго»,</a:t>
            </a:r>
          </a:p>
          <a:p>
            <a:pPr marL="722313" lvl="2" indent="-269875" algn="just">
              <a:lnSpc>
                <a:spcPct val="112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ПАО «КАМАЗ»,</a:t>
            </a:r>
          </a:p>
          <a:p>
            <a:pPr marL="722313" lvl="2" indent="-269875" algn="just">
              <a:lnSpc>
                <a:spcPct val="112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АО «ПО 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ЕлАЗ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»,</a:t>
            </a:r>
          </a:p>
          <a:p>
            <a:pPr marL="722313" lvl="2" indent="-269875" algn="just">
              <a:lnSpc>
                <a:spcPct val="112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ФКП «КГКПЗ»,</a:t>
            </a:r>
          </a:p>
          <a:p>
            <a:pPr marL="722313" lvl="2" indent="-269875" algn="just">
              <a:lnSpc>
                <a:spcPct val="112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АО «ТАНЕКО»,</a:t>
            </a:r>
          </a:p>
          <a:p>
            <a:pPr marL="722313" lvl="2" indent="-269875" algn="just">
              <a:lnSpc>
                <a:spcPct val="112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ФКП «КЗТМ»,</a:t>
            </a:r>
          </a:p>
          <a:p>
            <a:pPr marL="722313" lvl="2" indent="-269875" algn="just">
              <a:lnSpc>
                <a:spcPct val="112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ООО «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Нигез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»,</a:t>
            </a:r>
          </a:p>
          <a:p>
            <a:pPr marL="722313" lvl="2" indent="-269875" algn="just">
              <a:lnSpc>
                <a:spcPct val="112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АО «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ПОЗиС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» и др.</a:t>
            </a:r>
          </a:p>
          <a:p>
            <a:pPr marL="722313" lvl="2" indent="-269875" algn="just">
              <a:lnSpc>
                <a:spcPct val="112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B85D87B-BAD4-4DCE-99D8-35D1571C19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4" b="4921"/>
          <a:stretch/>
        </p:blipFill>
        <p:spPr>
          <a:xfrm>
            <a:off x="9870095" y="2248156"/>
            <a:ext cx="2340000" cy="153054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FFB8664-955D-4C12-B2C5-933B2D71DF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095" y="687235"/>
            <a:ext cx="2340000" cy="1560921"/>
          </a:xfrm>
          <a:prstGeom prst="rect">
            <a:avLst/>
          </a:prstGeom>
          <a:effectLst/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CC3566C-9B51-4E94-89DB-6D27BB2B14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095" y="3778674"/>
            <a:ext cx="2340000" cy="1560754"/>
          </a:xfrm>
          <a:prstGeom prst="rect">
            <a:avLst/>
          </a:prstGeom>
          <a:effectLst/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7ADDB03-CD16-4248-8060-0471FE3AB9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012" y="4868981"/>
            <a:ext cx="2956051" cy="197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690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22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0DB4649-5D77-4FAE-B731-A1D39BF14363}"/>
              </a:ext>
            </a:extLst>
          </p:cNvPr>
          <p:cNvSpPr/>
          <p:nvPr/>
        </p:nvSpPr>
        <p:spPr>
          <a:xfrm>
            <a:off x="183773" y="3124251"/>
            <a:ext cx="11824454" cy="496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fontAlgn="base">
              <a:lnSpc>
                <a:spcPct val="150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большинстве предприятий республики широко развита система наставничества: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6BCB7D-E0BE-43F4-BAAA-899B3256B8C2}"/>
              </a:ext>
            </a:extLst>
          </p:cNvPr>
          <p:cNvSpPr txBox="1"/>
          <p:nvPr/>
        </p:nvSpPr>
        <p:spPr>
          <a:xfrm>
            <a:off x="898750" y="717052"/>
            <a:ext cx="9487642" cy="7212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55600" indent="-355600" algn="just">
              <a:lnSpc>
                <a:spcPct val="112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264478"/>
                </a:solidFill>
                <a:latin typeface="Cambria" panose="02040503050406030204" pitchFamily="18" charset="0"/>
              </a:rPr>
              <a:t>При поддержке первичных профсоюзных организаций проводятся научно-технические конференции молодых специалистов: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646C56-D4D8-4DBD-9D2A-9FC8C1D38DB4}"/>
              </a:ext>
            </a:extLst>
          </p:cNvPr>
          <p:cNvSpPr txBox="1"/>
          <p:nvPr/>
        </p:nvSpPr>
        <p:spPr>
          <a:xfrm>
            <a:off x="6094" y="1450747"/>
            <a:ext cx="12185905" cy="443071"/>
          </a:xfrm>
          <a:prstGeom prst="rect">
            <a:avLst/>
          </a:prstGeom>
          <a:noFill/>
        </p:spPr>
        <p:txBody>
          <a:bodyPr wrap="square" numCol="1" rtlCol="0">
            <a:noAutofit/>
          </a:bodyPr>
          <a:lstStyle/>
          <a:p>
            <a:pPr marL="812800" lvl="1" indent="-355600" algn="just">
              <a:lnSpc>
                <a:spcPct val="112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ГАПОУ «Лениногорский политехнический колледж»,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D36019-EB07-4983-8F04-933B73F4A518}"/>
              </a:ext>
            </a:extLst>
          </p:cNvPr>
          <p:cNvSpPr txBox="1"/>
          <p:nvPr/>
        </p:nvSpPr>
        <p:spPr>
          <a:xfrm>
            <a:off x="5499" y="1836795"/>
            <a:ext cx="11738968" cy="1260000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pPr marL="812800" lvl="1" indent="-355600" algn="just">
              <a:lnSpc>
                <a:spcPct val="112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ООО «Газпром трансгаз Казань»,</a:t>
            </a:r>
          </a:p>
          <a:p>
            <a:pPr marL="812800" lvl="1" indent="-355600" algn="just">
              <a:lnSpc>
                <a:spcPct val="112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ПАО «Нижнекамскнефтехим»,</a:t>
            </a:r>
          </a:p>
          <a:p>
            <a:pPr marL="812800" lvl="1" indent="-355600" algn="just">
              <a:lnSpc>
                <a:spcPct val="112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АО «Транснефть – Прикамье»,</a:t>
            </a:r>
          </a:p>
          <a:p>
            <a:pPr marL="812800" lvl="1" indent="-355600" algn="just">
              <a:lnSpc>
                <a:spcPct val="112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ОАО «Сетевая компания»,</a:t>
            </a:r>
          </a:p>
          <a:p>
            <a:pPr marL="812800" lvl="1" indent="-355600" algn="just">
              <a:lnSpc>
                <a:spcPct val="112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ПАО «Татнефть», </a:t>
            </a:r>
          </a:p>
          <a:p>
            <a:pPr marL="812800" lvl="1" indent="-355600" algn="just">
              <a:lnSpc>
                <a:spcPct val="112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АО «Татэнерго».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D030890-36A1-46B8-8B19-D0F20A18A393}"/>
              </a:ext>
            </a:extLst>
          </p:cNvPr>
          <p:cNvSpPr/>
          <p:nvPr/>
        </p:nvSpPr>
        <p:spPr>
          <a:xfrm>
            <a:off x="-3047" y="3592430"/>
            <a:ext cx="11824454" cy="8640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742950" lvl="1" indent="-285750" algn="just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КАЗ </a:t>
            </a:r>
            <a:r>
              <a:rPr lang="ru-RU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им.С.П.Горбунова</a:t>
            </a: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– филиал ПАО «Туполев»,</a:t>
            </a:r>
          </a:p>
          <a:p>
            <a:pPr marL="742950" lvl="1" indent="-285750" algn="just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ПАО «Казанский вертолетный завод»,</a:t>
            </a:r>
          </a:p>
          <a:p>
            <a:pPr marL="742950" lvl="1" indent="-285750" algn="just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ru-RU" b="1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21935CF-08A6-42CD-818C-742F4CA5B21F}"/>
              </a:ext>
            </a:extLst>
          </p:cNvPr>
          <p:cNvSpPr/>
          <p:nvPr/>
        </p:nvSpPr>
        <p:spPr>
          <a:xfrm>
            <a:off x="-3047" y="4402700"/>
            <a:ext cx="11824454" cy="2196000"/>
          </a:xfrm>
          <a:prstGeom prst="rect">
            <a:avLst/>
          </a:prstGeom>
        </p:spPr>
        <p:txBody>
          <a:bodyPr wrap="square" numCol="2">
            <a:noAutofit/>
          </a:bodyPr>
          <a:lstStyle/>
          <a:p>
            <a:pPr marL="742950" lvl="1" indent="-285750" algn="just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АО «БТИ Республики Татарстан»,</a:t>
            </a:r>
          </a:p>
          <a:p>
            <a:pPr marL="742950" lvl="1" indent="-285750" algn="just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АО «</a:t>
            </a:r>
            <a:r>
              <a:rPr lang="ru-RU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Татхимфармпрепараты</a:t>
            </a: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»,</a:t>
            </a:r>
          </a:p>
          <a:p>
            <a:pPr marL="742950" lvl="1" indent="-285750" algn="just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ОАО «Сетевая компания»,</a:t>
            </a:r>
          </a:p>
          <a:p>
            <a:pPr marL="742950" lvl="1" indent="-285750" algn="just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ПАО «Казаньоргсинтез», </a:t>
            </a:r>
          </a:p>
          <a:p>
            <a:pPr marL="742950" lvl="1" indent="-285750" algn="just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ПАО «Татнефть», </a:t>
            </a:r>
          </a:p>
          <a:p>
            <a:pPr marL="742950" lvl="1" indent="-285750" algn="just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АО «Татэнерго», </a:t>
            </a:r>
          </a:p>
          <a:p>
            <a:pPr marL="742950" lvl="1" indent="-285750" algn="just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ФКП «КГКПЗ»,</a:t>
            </a:r>
          </a:p>
          <a:p>
            <a:pPr marL="742950" lvl="1" indent="-285750" algn="just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ПАО «КАМАЗ»,</a:t>
            </a:r>
          </a:p>
          <a:p>
            <a:pPr marL="742950" lvl="1" indent="-285750" algn="just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АО «КВАРТ»,</a:t>
            </a:r>
          </a:p>
          <a:p>
            <a:pPr marL="742950" lvl="1" indent="-285750" algn="just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АО «КМПО» и др.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8F2D762-F6C0-443D-8AF2-343653C601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5027" y="4509765"/>
            <a:ext cx="1982730" cy="197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10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23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0DB4649-5D77-4FAE-B731-A1D39BF14363}"/>
              </a:ext>
            </a:extLst>
          </p:cNvPr>
          <p:cNvSpPr/>
          <p:nvPr/>
        </p:nvSpPr>
        <p:spPr>
          <a:xfrm>
            <a:off x="1050095" y="823691"/>
            <a:ext cx="10663753" cy="4680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 algn="just" fontAlgn="base">
              <a:lnSpc>
                <a:spcPct val="112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26447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Профориентационная работа с учащимися общеобразовательных организаций:</a:t>
            </a:r>
            <a:endParaRPr lang="ru-RU" sz="1600" dirty="0">
              <a:solidFill>
                <a:srgbClr val="264478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349EE3E-1B5D-428E-90C4-62B28B1B4FE2}"/>
              </a:ext>
            </a:extLst>
          </p:cNvPr>
          <p:cNvSpPr/>
          <p:nvPr/>
        </p:nvSpPr>
        <p:spPr>
          <a:xfrm>
            <a:off x="-11365" y="1297402"/>
            <a:ext cx="698400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 fontAlgn="base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УФПС «Татарстан </a:t>
            </a:r>
            <a:r>
              <a:rPr lang="ru-RU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почтасы</a:t>
            </a: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» – филиал ФГУП «Почта России»,</a:t>
            </a:r>
          </a:p>
          <a:p>
            <a:pPr marL="742950" lvl="1" indent="-285750" algn="just" fontAlgn="base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АО «</a:t>
            </a:r>
            <a:r>
              <a:rPr lang="ru-RU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Зеленодольский</a:t>
            </a: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завод им. А.М. Горького»,</a:t>
            </a:r>
          </a:p>
          <a:p>
            <a:pPr marL="742950" lvl="1" indent="-285750" algn="just" fontAlgn="base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АО «</a:t>
            </a:r>
            <a:r>
              <a:rPr lang="ru-RU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Бугульминский</a:t>
            </a: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ru-RU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электронасосный</a:t>
            </a: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завод»,</a:t>
            </a:r>
          </a:p>
          <a:p>
            <a:pPr marL="742950" lvl="1" indent="-285750" algn="just" fontAlgn="base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ПАО «Казанский вертолетный завод»,</a:t>
            </a:r>
          </a:p>
          <a:p>
            <a:pPr marL="742950" lvl="1" indent="-285750" algn="just" fontAlgn="base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ОАО «Российские железные дороги»,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B4D003E-AADF-401B-B26A-B7EBF5823E10}"/>
              </a:ext>
            </a:extLst>
          </p:cNvPr>
          <p:cNvSpPr/>
          <p:nvPr/>
        </p:nvSpPr>
        <p:spPr>
          <a:xfrm>
            <a:off x="7160669" y="1297402"/>
            <a:ext cx="3117202" cy="1359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 fontAlgn="base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ПАО «Татнефть»,</a:t>
            </a:r>
          </a:p>
          <a:p>
            <a:pPr marL="742950" lvl="1" indent="-285750" algn="just" fontAlgn="base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ПАО «КАМАЗ»,</a:t>
            </a:r>
          </a:p>
          <a:p>
            <a:pPr marL="742950" lvl="1" indent="-285750" algn="just" fontAlgn="base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АО «ПО </a:t>
            </a:r>
            <a:r>
              <a:rPr lang="ru-RU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ЕлАЗ</a:t>
            </a: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»,</a:t>
            </a:r>
          </a:p>
          <a:p>
            <a:pPr marL="742950" lvl="1" indent="-285750" algn="just" fontAlgn="base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АО «</a:t>
            </a:r>
            <a:r>
              <a:rPr lang="ru-RU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ПОЗиС</a:t>
            </a: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».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064D645-E83A-4A81-A9F6-7215338F25C3}"/>
              </a:ext>
            </a:extLst>
          </p:cNvPr>
          <p:cNvSpPr/>
          <p:nvPr/>
        </p:nvSpPr>
        <p:spPr>
          <a:xfrm>
            <a:off x="1050095" y="3107344"/>
            <a:ext cx="10648653" cy="40823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 algn="just" fontAlgn="base">
              <a:lnSpc>
                <a:spcPct val="112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Конкурсы профессионального мастерства: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9C27DA8-F08C-452E-A090-2D59786BF301}"/>
              </a:ext>
            </a:extLst>
          </p:cNvPr>
          <p:cNvSpPr/>
          <p:nvPr/>
        </p:nvSpPr>
        <p:spPr>
          <a:xfrm>
            <a:off x="-3047" y="3546538"/>
            <a:ext cx="10648653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 fontAlgn="base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ГАОУ ВО «Альметьевский государственный институт муниципальной службы» ПАО «Татнефть»,</a:t>
            </a:r>
          </a:p>
          <a:p>
            <a:pPr marL="742950" lvl="1" indent="-285750" algn="just" fontAlgn="base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с/х предприятия Арского, </a:t>
            </a:r>
            <a:r>
              <a:rPr lang="ru-RU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Балтасинского</a:t>
            </a: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ru-RU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Апастовского</a:t>
            </a: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районов РТ,</a:t>
            </a:r>
          </a:p>
          <a:p>
            <a:pPr marL="742950" lvl="1" indent="-285750" algn="just" fontAlgn="base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ГАПОУ «</a:t>
            </a:r>
            <a:r>
              <a:rPr lang="ru-RU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Бугульминский</a:t>
            </a: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строительно-технический колледж»,</a:t>
            </a:r>
          </a:p>
          <a:p>
            <a:pPr marL="742950" lvl="1" indent="-285750" algn="just" fontAlgn="base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филиал АО «</a:t>
            </a:r>
            <a:r>
              <a:rPr lang="ru-RU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Связьтранснефть</a:t>
            </a: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» – Волго-Камское ПТУС,</a:t>
            </a:r>
          </a:p>
          <a:p>
            <a:pPr marL="742950" lvl="1" indent="-285750" algn="just" fontAlgn="base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ГАПОУ «Лениногорский политехнический колледж»,</a:t>
            </a:r>
          </a:p>
          <a:p>
            <a:pPr marL="742950" lvl="1" indent="-285750" algn="just" fontAlgn="base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ФКП «Казанский завод точного машиностроения»,</a:t>
            </a:r>
          </a:p>
          <a:p>
            <a:pPr marL="742950" lvl="1" indent="-285750" algn="just" fontAlgn="base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АО «</a:t>
            </a:r>
            <a:r>
              <a:rPr lang="ru-RU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Кукморский</a:t>
            </a: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валяльно-войлочный комбинат», </a:t>
            </a:r>
          </a:p>
          <a:p>
            <a:pPr marL="742950" lvl="1" indent="-285750" algn="just" fontAlgn="base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АО «ТАНЕКО», ПАО «КАМАЗ», ПАО «</a:t>
            </a:r>
            <a:r>
              <a:rPr lang="ru-RU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Таттелеком</a:t>
            </a: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»,</a:t>
            </a:r>
          </a:p>
          <a:p>
            <a:pPr marL="742950" lvl="1" indent="-285750" algn="just" fontAlgn="base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ООО «Газпром трансгаз Казань»,</a:t>
            </a:r>
          </a:p>
          <a:p>
            <a:pPr marL="742950" lvl="1" indent="-285750" algn="just" fontAlgn="base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ПАО «Нижнекамскнефтехим»,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0E43794-083A-4FE5-A343-9FE4C241B525}"/>
              </a:ext>
            </a:extLst>
          </p:cNvPr>
          <p:cNvSpPr/>
          <p:nvPr/>
        </p:nvSpPr>
        <p:spPr>
          <a:xfrm>
            <a:off x="7179080" y="3860892"/>
            <a:ext cx="409919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 fontAlgn="base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АО «Транснефть – Прикамье»,</a:t>
            </a:r>
          </a:p>
          <a:p>
            <a:pPr marL="742950" lvl="1" indent="-285750" algn="just" fontAlgn="base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ОАО «</a:t>
            </a:r>
            <a:r>
              <a:rPr lang="ru-RU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Казанькомпрессормаш</a:t>
            </a: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», </a:t>
            </a:r>
          </a:p>
          <a:p>
            <a:pPr marL="742950" lvl="1" indent="-285750" algn="just" fontAlgn="base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ОАО «</a:t>
            </a:r>
            <a:r>
              <a:rPr lang="ru-RU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Алексеевскдорстрой</a:t>
            </a: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», </a:t>
            </a:r>
          </a:p>
          <a:p>
            <a:pPr marL="742950" lvl="1" indent="-285750" algn="just" fontAlgn="base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МУП «</a:t>
            </a:r>
            <a:r>
              <a:rPr lang="ru-RU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Метроэлектротранс</a:t>
            </a: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», </a:t>
            </a:r>
          </a:p>
          <a:p>
            <a:pPr marL="742950" lvl="1" indent="-285750" algn="just" fontAlgn="base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АО ХК «</a:t>
            </a:r>
            <a:r>
              <a:rPr lang="ru-RU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Татнефтепродукт</a:t>
            </a: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», </a:t>
            </a:r>
          </a:p>
          <a:p>
            <a:pPr marL="742950" lvl="1" indent="-285750" algn="just" fontAlgn="base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АО «Радиоприбор», </a:t>
            </a:r>
          </a:p>
          <a:p>
            <a:pPr marL="742950" lvl="1" indent="-285750" algn="just" fontAlgn="base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ФКП «КГКПЗ»,</a:t>
            </a:r>
          </a:p>
          <a:p>
            <a:pPr marL="742950" lvl="1" indent="-285750" algn="just" fontAlgn="base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АО «ПО </a:t>
            </a:r>
            <a:r>
              <a:rPr lang="ru-RU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ЕлАЗ</a:t>
            </a: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», </a:t>
            </a:r>
          </a:p>
          <a:p>
            <a:pPr marL="742950" lvl="1" indent="-285750" algn="just" fontAlgn="base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АО «</a:t>
            </a:r>
            <a:r>
              <a:rPr lang="ru-RU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ПОЗиС</a:t>
            </a:r>
            <a:r>
              <a:rPr lang="ru-RU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33428974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24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EC494B-B239-4B04-AF8C-4370822CC6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3"/>
          <a:stretch/>
        </p:blipFill>
        <p:spPr>
          <a:xfrm>
            <a:off x="2617969" y="1980646"/>
            <a:ext cx="7666892" cy="4368634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9EB387F-CC71-483E-940F-FA0B7D36958F}"/>
              </a:ext>
            </a:extLst>
          </p:cNvPr>
          <p:cNvSpPr/>
          <p:nvPr/>
        </p:nvSpPr>
        <p:spPr>
          <a:xfrm>
            <a:off x="6094" y="904852"/>
            <a:ext cx="121767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ДИНАМИКА</a:t>
            </a:r>
          </a:p>
          <a:p>
            <a:pPr algn="ctr"/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уровня регистрируемой безработицы по Республике Татарстан,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 %</a:t>
            </a:r>
            <a:endParaRPr lang="ru-RU" sz="2000" i="1" dirty="0"/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9169B693-38E0-4AB3-8C85-12B6C777EF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3780746"/>
              </p:ext>
            </p:extLst>
          </p:nvPr>
        </p:nvGraphicFramePr>
        <p:xfrm>
          <a:off x="183201" y="1858617"/>
          <a:ext cx="11620500" cy="4799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86984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25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75028F9-98E1-47A6-B4B5-AF9530A4B170}"/>
              </a:ext>
            </a:extLst>
          </p:cNvPr>
          <p:cNvSpPr/>
          <p:nvPr/>
        </p:nvSpPr>
        <p:spPr>
          <a:xfrm>
            <a:off x="18097" y="766157"/>
            <a:ext cx="12182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Вопросы, требующие решения: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45C15C7-48BA-4474-916E-FAF064635EF4}"/>
              </a:ext>
            </a:extLst>
          </p:cNvPr>
          <p:cNvSpPr/>
          <p:nvPr/>
        </p:nvSpPr>
        <p:spPr>
          <a:xfrm>
            <a:off x="132245" y="1237569"/>
            <a:ext cx="11772048" cy="997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2000"/>
              </a:lnSpc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"/>
              <a:tabLst>
                <a:tab pos="540385" algn="l"/>
              </a:tabLst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Общая численность безработных, учитываемых по методологии Международной организации труда, в 2019 году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6 раз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превысила численность безработных, зарегистрированных в государственных учреждениях службы занятости населения.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Таблица 20">
            <a:extLst>
              <a:ext uri="{FF2B5EF4-FFF2-40B4-BE49-F238E27FC236}">
                <a16:creationId xmlns:a16="http://schemas.microsoft.com/office/drawing/2014/main" id="{9EE96DF1-5EBC-421E-90FC-A6CDD3A723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507714"/>
              </p:ext>
            </p:extLst>
          </p:nvPr>
        </p:nvGraphicFramePr>
        <p:xfrm>
          <a:off x="2032000" y="2367356"/>
          <a:ext cx="8128000" cy="129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4254615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734489972"/>
                    </a:ext>
                  </a:extLst>
                </a:gridCol>
              </a:tblGrid>
              <a:tr h="432000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Численность безработных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677584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по МОТ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зарегистрированных в ЦЗН РТ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467710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66,4 </a:t>
                      </a:r>
                      <a:r>
                        <a:rPr lang="ru-RU" sz="2000" b="1" dirty="0"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тыс. человек </a:t>
                      </a:r>
                      <a:endParaRPr lang="ru-RU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10,9</a:t>
                      </a:r>
                      <a:r>
                        <a:rPr lang="ru-RU" sz="2000" b="1" dirty="0"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тыс. человек</a:t>
                      </a:r>
                      <a:endParaRPr lang="ru-RU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233385"/>
                  </a:ext>
                </a:extLst>
              </a:tr>
            </a:tbl>
          </a:graphicData>
        </a:graphic>
      </p:graphicFrame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11C619F-D000-4107-B64A-EDCDA9DDBEAD}"/>
              </a:ext>
            </a:extLst>
          </p:cNvPr>
          <p:cNvSpPr/>
          <p:nvPr/>
        </p:nvSpPr>
        <p:spPr>
          <a:xfrm>
            <a:off x="5366487" y="4226692"/>
            <a:ext cx="6238032" cy="2082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2000"/>
              </a:lnSpc>
              <a:buClr>
                <a:srgbClr val="C00000"/>
              </a:buClr>
              <a:buFont typeface="Wingdings" panose="05000000000000000000" pitchFamily="2" charset="2"/>
              <a:buChar char=""/>
              <a:tabLst>
                <a:tab pos="540385" algn="l"/>
              </a:tabLst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Наличие «неформальной» занятости и скрытой безработицы:</a:t>
            </a:r>
          </a:p>
          <a:p>
            <a:pPr marL="355600" lvl="0" algn="just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tabLst>
                <a:tab pos="540385" algn="l"/>
              </a:tabLst>
            </a:pPr>
            <a:r>
              <a:rPr lang="ru-RU" b="1" i="1" dirty="0">
                <a:solidFill>
                  <a:srgbClr val="26447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 данным Росстата за 3 квартал 2019 г.</a:t>
            </a:r>
          </a:p>
          <a:p>
            <a:pPr marL="355600" lvl="0" algn="just">
              <a:lnSpc>
                <a:spcPct val="112000"/>
              </a:lnSpc>
              <a:spcAft>
                <a:spcPts val="1200"/>
              </a:spcAft>
              <a:tabLst>
                <a:tab pos="540385" algn="l"/>
              </a:tabLst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численность занятых на «неформальном» рынке труда республики составляет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304 тыс. человек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или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19,2%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от занятых в экономике.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528B87F-7DDA-481E-B454-DA016BADBB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3" b="12404"/>
          <a:stretch/>
        </p:blipFill>
        <p:spPr>
          <a:xfrm>
            <a:off x="112367" y="3964604"/>
            <a:ext cx="4638109" cy="2791020"/>
          </a:xfrm>
          <a:prstGeom prst="rect">
            <a:avLst/>
          </a:prstGeom>
          <a:ln w="38100">
            <a:solidFill>
              <a:srgbClr val="A5A5A5"/>
            </a:solidFill>
          </a:ln>
          <a:effectLst/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124B395-0B2F-438C-B2D9-4376088DFA49}"/>
              </a:ext>
            </a:extLst>
          </p:cNvPr>
          <p:cNvSpPr txBox="1"/>
          <p:nvPr/>
        </p:nvSpPr>
        <p:spPr>
          <a:xfrm>
            <a:off x="187573" y="4003710"/>
            <a:ext cx="4441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СЕРАЯ ЗАРПЛАТА?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6844D0-D18F-43A7-93D3-67A72F2E0C7B}"/>
              </a:ext>
            </a:extLst>
          </p:cNvPr>
          <p:cNvSpPr txBox="1"/>
          <p:nvPr/>
        </p:nvSpPr>
        <p:spPr>
          <a:xfrm>
            <a:off x="219103" y="5007442"/>
            <a:ext cx="2905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У тебя КРАДУТ:</a:t>
            </a:r>
          </a:p>
          <a:p>
            <a:pPr marL="265113" indent="-265113">
              <a:lnSpc>
                <a:spcPts val="2800"/>
              </a:lnSpc>
              <a:spcBef>
                <a:spcPts val="1200"/>
              </a:spcBef>
              <a:buFontTx/>
              <a:buChar char="-"/>
            </a:pPr>
            <a:r>
              <a:rPr lang="ru-RU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отпуск,</a:t>
            </a:r>
          </a:p>
          <a:p>
            <a:pPr marL="265113" indent="-265113">
              <a:lnSpc>
                <a:spcPts val="2800"/>
              </a:lnSpc>
              <a:buFontTx/>
              <a:buChar char="-"/>
            </a:pPr>
            <a:r>
              <a:rPr lang="ru-RU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больничный,</a:t>
            </a:r>
          </a:p>
          <a:p>
            <a:pPr marL="265113" indent="-265113">
              <a:lnSpc>
                <a:spcPts val="2800"/>
              </a:lnSpc>
              <a:buFontTx/>
              <a:buChar char="-"/>
            </a:pPr>
            <a:r>
              <a:rPr lang="ru-RU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пенсию. 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139C320-19D5-45E5-8333-7A1BEEDB4268}"/>
              </a:ext>
            </a:extLst>
          </p:cNvPr>
          <p:cNvGrpSpPr>
            <a:grpSpLocks noChangeAspect="1"/>
          </p:cNvGrpSpPr>
          <p:nvPr/>
        </p:nvGrpSpPr>
        <p:grpSpPr>
          <a:xfrm>
            <a:off x="3231067" y="803943"/>
            <a:ext cx="386091" cy="386091"/>
            <a:chOff x="166431" y="995752"/>
            <a:chExt cx="1676545" cy="1778724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3976FE1F-BD0B-416A-B98B-98ED766A9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6431" y="995752"/>
              <a:ext cx="1676545" cy="1676545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20FA100B-32C0-4BB5-8FB2-2EFED490F7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67" t="15518" r="86593" b="13656"/>
            <a:stretch/>
          </p:blipFill>
          <p:spPr>
            <a:xfrm>
              <a:off x="741679" y="1097931"/>
              <a:ext cx="721361" cy="16765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2924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26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75028F9-98E1-47A6-B4B5-AF9530A4B170}"/>
              </a:ext>
            </a:extLst>
          </p:cNvPr>
          <p:cNvSpPr/>
          <p:nvPr/>
        </p:nvSpPr>
        <p:spPr>
          <a:xfrm>
            <a:off x="18097" y="766157"/>
            <a:ext cx="12182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Дисбаланс рынка труда:</a:t>
            </a:r>
            <a:endParaRPr lang="ru-RU" sz="20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AC35DE3-3826-4356-A3B3-05C4BA01E35C}"/>
              </a:ext>
            </a:extLst>
          </p:cNvPr>
          <p:cNvSpPr/>
          <p:nvPr/>
        </p:nvSpPr>
        <p:spPr>
          <a:xfrm>
            <a:off x="5113" y="1243560"/>
            <a:ext cx="6176610" cy="75759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endParaRPr lang="ru-RU" i="1" dirty="0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E50380A1-7C13-4765-8943-00A35D4C19CE}"/>
              </a:ext>
            </a:extLst>
          </p:cNvPr>
          <p:cNvCxnSpPr>
            <a:cxnSpLocks/>
          </p:cNvCxnSpPr>
          <p:nvPr/>
        </p:nvCxnSpPr>
        <p:spPr>
          <a:xfrm>
            <a:off x="5894962" y="1256248"/>
            <a:ext cx="0" cy="5472000"/>
          </a:xfrm>
          <a:prstGeom prst="line">
            <a:avLst/>
          </a:prstGeom>
          <a:ln w="5715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75AB16F-7551-4F12-9B14-FD34857559B7}"/>
              </a:ext>
            </a:extLst>
          </p:cNvPr>
          <p:cNvSpPr/>
          <p:nvPr/>
        </p:nvSpPr>
        <p:spPr>
          <a:xfrm>
            <a:off x="6004939" y="1259399"/>
            <a:ext cx="6176610" cy="40652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sz="2000" b="1" dirty="0">
                <a:solidFill>
                  <a:srgbClr val="26447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Низкий уровень трудоустройства молодежи</a:t>
            </a:r>
            <a:endParaRPr lang="ru-RU" sz="2000" i="1" dirty="0">
              <a:solidFill>
                <a:srgbClr val="264478"/>
              </a:solidFill>
            </a:endParaRPr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D26AF1B7-7961-4D4B-AAB6-B19F760D28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029150"/>
              </p:ext>
            </p:extLst>
          </p:nvPr>
        </p:nvGraphicFramePr>
        <p:xfrm>
          <a:off x="245539" y="1235131"/>
          <a:ext cx="5472000" cy="551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2000">
                  <a:extLst>
                    <a:ext uri="{9D8B030D-6E8A-4147-A177-3AD203B41FA5}">
                      <a16:colId xmlns:a16="http://schemas.microsoft.com/office/drawing/2014/main" val="403191671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078387213"/>
                    </a:ext>
                  </a:extLst>
                </a:gridCol>
              </a:tblGrid>
              <a:tr h="55074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Дефицит квалифицированных промышленных рабочих и технических специалистов:</a:t>
                      </a:r>
                      <a:endParaRPr lang="ru-RU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184066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600" b="1" dirty="0"/>
                        <a:t>Руководители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8,3%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7516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600" b="1" dirty="0"/>
                        <a:t>Специалисты высшего уровня квалификации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11,3%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231289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600" b="1" dirty="0"/>
                        <a:t>Специалисты среднего уровня квалификации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5,2%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401254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600" b="1" dirty="0"/>
                        <a:t>Служащие, занятые подготовкой и оформлением документации, учётом и обслуживанием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1,5%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0137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600" b="1" dirty="0"/>
                        <a:t>Работники сферы обслуживания и торговли, охраны граждан и собственности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12,4%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316147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600" b="1" dirty="0"/>
                        <a:t>Квалифицированные работники сельского и лесного хозяйства, рыбоводства и рыболовства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0,7%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290315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600" b="1" dirty="0"/>
                        <a:t>Квалифицированные рабочие промышленности, строительства, транспорта и рабочие родственных занятий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30,3%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510122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600" b="1" dirty="0"/>
                        <a:t>Операторы производственных установок и машин, сборщики и водители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15,3%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24459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600" b="1" dirty="0"/>
                        <a:t>Неквалифицированные рабочие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8,8%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646532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600" b="1" dirty="0"/>
                        <a:t>Военнослужащие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6,2%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9789064"/>
                  </a:ext>
                </a:extLst>
              </a:tr>
            </a:tbl>
          </a:graphicData>
        </a:graphic>
      </p:graphicFrame>
      <p:graphicFrame>
        <p:nvGraphicFramePr>
          <p:cNvPr id="19" name="Диаграмма 18">
            <a:extLst>
              <a:ext uri="{FF2B5EF4-FFF2-40B4-BE49-F238E27FC236}">
                <a16:creationId xmlns:a16="http://schemas.microsoft.com/office/drawing/2014/main" id="{65FC1545-4F6C-4775-AF21-7CDD983FE6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2779761"/>
              </p:ext>
            </p:extLst>
          </p:nvPr>
        </p:nvGraphicFramePr>
        <p:xfrm>
          <a:off x="6023466" y="2123356"/>
          <a:ext cx="5748526" cy="4571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9D7C5916-5C2E-4203-9F31-29500E7269DB}"/>
              </a:ext>
            </a:extLst>
          </p:cNvPr>
          <p:cNvSpPr txBox="1"/>
          <p:nvPr/>
        </p:nvSpPr>
        <p:spPr>
          <a:xfrm>
            <a:off x="6239481" y="5299669"/>
            <a:ext cx="2568445" cy="710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600" b="1" dirty="0"/>
              <a:t>Обратились в поиске работы в органы службы занятости населения, чел.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365B78-10CE-4FDD-A102-770B698B19FC}"/>
              </a:ext>
            </a:extLst>
          </p:cNvPr>
          <p:cNvSpPr txBox="1"/>
          <p:nvPr/>
        </p:nvSpPr>
        <p:spPr>
          <a:xfrm>
            <a:off x="8722351" y="5299669"/>
            <a:ext cx="2568445" cy="710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600"/>
              </a:lnSpc>
              <a:defRPr sz="1600" b="1"/>
            </a:lvl1pPr>
          </a:lstStyle>
          <a:p>
            <a:r>
              <a:rPr lang="ru-RU" dirty="0"/>
              <a:t>Трудоустроены через органы службы занятости населения, чел.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59E620-402B-4BD2-B827-42D254B22547}"/>
              </a:ext>
            </a:extLst>
          </p:cNvPr>
          <p:cNvSpPr txBox="1"/>
          <p:nvPr/>
        </p:nvSpPr>
        <p:spPr>
          <a:xfrm>
            <a:off x="7116352" y="2416789"/>
            <a:ext cx="1854949" cy="300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600" b="1" dirty="0"/>
              <a:t>Всего - 63157 чел.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53EEEE-94CD-4C2A-99EF-6F6D7AEAE288}"/>
              </a:ext>
            </a:extLst>
          </p:cNvPr>
          <p:cNvSpPr txBox="1"/>
          <p:nvPr/>
        </p:nvSpPr>
        <p:spPr>
          <a:xfrm>
            <a:off x="9195001" y="3355890"/>
            <a:ext cx="1854949" cy="300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600" b="1" dirty="0"/>
              <a:t>Всего - 37203 чел.</a:t>
            </a:r>
          </a:p>
        </p:txBody>
      </p:sp>
      <p:sp>
        <p:nvSpPr>
          <p:cNvPr id="16" name="Облачко с текстом: овальное 15">
            <a:extLst>
              <a:ext uri="{FF2B5EF4-FFF2-40B4-BE49-F238E27FC236}">
                <a16:creationId xmlns:a16="http://schemas.microsoft.com/office/drawing/2014/main" id="{858C2792-5117-402F-98F7-43051AB1BDC1}"/>
              </a:ext>
            </a:extLst>
          </p:cNvPr>
          <p:cNvSpPr/>
          <p:nvPr/>
        </p:nvSpPr>
        <p:spPr>
          <a:xfrm>
            <a:off x="6096000" y="4614923"/>
            <a:ext cx="828000" cy="360000"/>
          </a:xfrm>
          <a:prstGeom prst="wedgeEllipseCallout">
            <a:avLst>
              <a:gd name="adj1" fmla="val 67693"/>
              <a:gd name="adj2" fmla="val 8490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15%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1AB50D-EAD7-4AB4-9F42-E25BA0047038}"/>
              </a:ext>
            </a:extLst>
          </p:cNvPr>
          <p:cNvSpPr txBox="1"/>
          <p:nvPr/>
        </p:nvSpPr>
        <p:spPr>
          <a:xfrm>
            <a:off x="7523703" y="1699986"/>
            <a:ext cx="3312000" cy="57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>
            <a:defPPr>
              <a:defRPr lang="en-US"/>
            </a:defPPr>
            <a:lvl1pPr algn="ctr">
              <a:lnSpc>
                <a:spcPts val="1600"/>
              </a:lnSpc>
              <a:defRPr sz="1600" b="1"/>
            </a:lvl1pPr>
          </a:lstStyle>
          <a:p>
            <a:pPr>
              <a:lnSpc>
                <a:spcPts val="2000"/>
              </a:lnSpc>
            </a:pPr>
            <a:r>
              <a:rPr lang="ru-RU" sz="1800" dirty="0">
                <a:solidFill>
                  <a:srgbClr val="C00000"/>
                </a:solidFill>
              </a:rPr>
              <a:t>В 2019 году трудоустроено 46% обратившейся молодежи</a:t>
            </a:r>
          </a:p>
        </p:txBody>
      </p:sp>
    </p:spTree>
    <p:extLst>
      <p:ext uri="{BB962C8B-B14F-4D97-AF65-F5344CB8AC3E}">
        <p14:creationId xmlns:p14="http://schemas.microsoft.com/office/powerpoint/2010/main" val="32534374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27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B825041-3EA7-4442-98BE-EF4F6A6EBA28}"/>
              </a:ext>
            </a:extLst>
          </p:cNvPr>
          <p:cNvSpPr/>
          <p:nvPr/>
        </p:nvSpPr>
        <p:spPr>
          <a:xfrm>
            <a:off x="-3047" y="985828"/>
            <a:ext cx="12182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Незащищенные формы занятости:</a:t>
            </a:r>
            <a:endParaRPr lang="ru-RU" sz="20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4F8A85F-E89B-4619-A6E1-CF9FB57F218E}"/>
              </a:ext>
            </a:extLst>
          </p:cNvPr>
          <p:cNvSpPr/>
          <p:nvPr/>
        </p:nvSpPr>
        <p:spPr>
          <a:xfrm>
            <a:off x="788351" y="1568885"/>
            <a:ext cx="7220531" cy="779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занятость на условиях гражданско-правовых договоров;</a:t>
            </a: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занятость на условиях срочных трудовых договоров;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B853591-9E86-43EA-82B0-8EB86A158A8B}"/>
              </a:ext>
            </a:extLst>
          </p:cNvPr>
          <p:cNvSpPr/>
          <p:nvPr/>
        </p:nvSpPr>
        <p:spPr>
          <a:xfrm>
            <a:off x="788352" y="2337915"/>
            <a:ext cx="11160000" cy="1692000"/>
          </a:xfrm>
          <a:prstGeom prst="rect">
            <a:avLst/>
          </a:prstGeom>
        </p:spPr>
        <p:txBody>
          <a:bodyPr wrap="square" numCol="2">
            <a:no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неполная, временная, сезонная занятость; </a:t>
            </a: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занятость на основе цифровых платформ;</a:t>
            </a: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«заёмный труд» и </a:t>
            </a:r>
            <a:r>
              <a:rPr lang="ru-RU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секондмент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 </a:t>
            </a: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труд домашних работников; </a:t>
            </a: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дистанционная занятость; </a:t>
            </a: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надомный труд; </a:t>
            </a: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самозанятость;</a:t>
            </a: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фриланс и другие.</a:t>
            </a:r>
            <a:endParaRPr lang="ru-RU" sz="1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Горизонтальный свиток 13">
            <a:extLst>
              <a:ext uri="{FF2B5EF4-FFF2-40B4-BE49-F238E27FC236}">
                <a16:creationId xmlns:a16="http://schemas.microsoft.com/office/drawing/2014/main" id="{69F3A962-EA5C-4A4F-B635-D1A9D793E8FD}"/>
              </a:ext>
            </a:extLst>
          </p:cNvPr>
          <p:cNvSpPr/>
          <p:nvPr/>
        </p:nvSpPr>
        <p:spPr>
          <a:xfrm flipH="1">
            <a:off x="444202" y="4243459"/>
            <a:ext cx="11160000" cy="2601616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600"/>
              </a:spcAft>
            </a:pP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«В целях стимулирования экономического роста и развития, повышения уровня жизни, удовлетворения потребностей в рабочей силе и ликвидации безработицы и неполной занятости, каждый член Организации провозглашает и осуществляет в качестве главной цели активную политику, направленную на содействие полной, продуктивной и свободно избранной занятости.»</a:t>
            </a:r>
          </a:p>
          <a:p>
            <a:pPr algn="r"/>
            <a:r>
              <a:rPr lang="ru-RU" i="1" dirty="0">
                <a:solidFill>
                  <a:srgbClr val="002060"/>
                </a:solidFill>
                <a:latin typeface="Cambria" panose="02040503050406030204" pitchFamily="18" charset="0"/>
              </a:rPr>
              <a:t>п.1 ст.1 Конвенции МОТ №122 «О политике в области занятости» (Женева, 09.07.1964)</a:t>
            </a:r>
          </a:p>
        </p:txBody>
      </p:sp>
    </p:spTree>
    <p:extLst>
      <p:ext uri="{BB962C8B-B14F-4D97-AF65-F5344CB8AC3E}">
        <p14:creationId xmlns:p14="http://schemas.microsoft.com/office/powerpoint/2010/main" val="22096583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28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CD9D908-16FC-4C77-B0B3-389555AC15EC}"/>
              </a:ext>
            </a:extLst>
          </p:cNvPr>
          <p:cNvSpPr/>
          <p:nvPr/>
        </p:nvSpPr>
        <p:spPr>
          <a:xfrm>
            <a:off x="18317" y="5897679"/>
            <a:ext cx="12182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Основа справедливой экономики – достойная занятость!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14FDED9-6B1A-4AFF-BF1F-AB868F4ADA51}"/>
              </a:ext>
            </a:extLst>
          </p:cNvPr>
          <p:cNvSpPr/>
          <p:nvPr/>
        </p:nvSpPr>
        <p:spPr>
          <a:xfrm>
            <a:off x="7823" y="765965"/>
            <a:ext cx="121828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Федерация профсоюзов считает необходимым</a:t>
            </a:r>
          </a:p>
          <a:p>
            <a:pPr indent="177800" algn="ctr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обеспечить решение задач принятой  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съездом ФНПР Резолюции </a:t>
            </a:r>
          </a:p>
          <a:p>
            <a:pPr indent="177800" algn="ctr"/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«Каждому трудящемуся – профсоюзную защиту!»: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9E3D6B0-CF51-42F1-877E-67AB51A88F7E}"/>
              </a:ext>
            </a:extLst>
          </p:cNvPr>
          <p:cNvSpPr/>
          <p:nvPr/>
        </p:nvSpPr>
        <p:spPr>
          <a:xfrm>
            <a:off x="332168" y="1989431"/>
            <a:ext cx="1152766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1200"/>
              </a:spcBef>
              <a:buClr>
                <a:srgbClr val="C00000"/>
              </a:buClr>
              <a:buFont typeface="+mj-lt"/>
              <a:buAutoNum type="arabicPeriod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Усилить межведомственное взаимодействие в сфере трудовых отношений, в том числе по снижению неформальной занятости.</a:t>
            </a:r>
          </a:p>
          <a:p>
            <a:pPr marL="457200" indent="-457200" algn="just">
              <a:spcBef>
                <a:spcPts val="1200"/>
              </a:spcBef>
              <a:buClr>
                <a:srgbClr val="C00000"/>
              </a:buClr>
              <a:buFont typeface="+mj-lt"/>
              <a:buAutoNum type="arabicPeriod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Проводить мониторинг реализации национального проекта «Производительность труда и поддержка занятости».</a:t>
            </a:r>
          </a:p>
          <a:p>
            <a:pPr marL="457200" lvl="0" indent="-457200" algn="just">
              <a:spcBef>
                <a:spcPts val="1200"/>
              </a:spcBef>
              <a:buClr>
                <a:srgbClr val="C00000"/>
              </a:buClr>
              <a:buFont typeface="+mj-lt"/>
              <a:buAutoNum type="arabicPeriod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Применять системный подход для решения задачи по созданию и модернизации рабочих мест и подготовке квалифицированных кадров.</a:t>
            </a:r>
          </a:p>
          <a:p>
            <a:pPr marL="457200" lvl="0" indent="-457200" algn="just">
              <a:spcBef>
                <a:spcPts val="1200"/>
              </a:spcBef>
              <a:buClr>
                <a:srgbClr val="C00000"/>
              </a:buClr>
              <a:buFont typeface="+mj-lt"/>
              <a:buAutoNum type="arabicPeriod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Активизировать работу по повышению престижа рабочих профессий, мотивации у молодежи получения профессии или специальности, востребованных в реальном секторе экономики.</a:t>
            </a:r>
          </a:p>
          <a:p>
            <a:pPr marL="457200" lvl="0" indent="-457200" algn="just">
              <a:spcBef>
                <a:spcPts val="1200"/>
              </a:spcBef>
              <a:buClr>
                <a:srgbClr val="C00000"/>
              </a:buClr>
              <a:buFont typeface="+mj-lt"/>
              <a:buAutoNum type="arabicPeriod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Принять меры по обеспечению реализации прав всех трудящихся на защиту профсоюзами, на коллективные переговоры, на заключение коллективных договоров и соглашений, на государственные гарантии в сфере труда.</a:t>
            </a:r>
          </a:p>
        </p:txBody>
      </p:sp>
    </p:spTree>
    <p:extLst>
      <p:ext uri="{BB962C8B-B14F-4D97-AF65-F5344CB8AC3E}">
        <p14:creationId xmlns:p14="http://schemas.microsoft.com/office/powerpoint/2010/main" val="4717780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29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CD9D908-16FC-4C77-B0B3-389555AC15EC}"/>
              </a:ext>
            </a:extLst>
          </p:cNvPr>
          <p:cNvSpPr/>
          <p:nvPr/>
        </p:nvSpPr>
        <p:spPr>
          <a:xfrm>
            <a:off x="308113" y="793600"/>
            <a:ext cx="11892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Профсоюзная защита – основа соблюдения прав трудящихся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условиях любых форм занятости!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A0A1AF8-E307-46B7-95A7-C3C823FC6B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93" y="1967305"/>
            <a:ext cx="2598960" cy="265985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F46D782-4B60-4BA9-BBF8-8CC2EB35A7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1" t="46666" b="35214"/>
          <a:stretch/>
        </p:blipFill>
        <p:spPr>
          <a:xfrm>
            <a:off x="8730244" y="2203275"/>
            <a:ext cx="2606777" cy="2093525"/>
          </a:xfrm>
          <a:prstGeom prst="rect">
            <a:avLst/>
          </a:prstGeom>
          <a:ln>
            <a:noFill/>
          </a:ln>
          <a:effectLst/>
        </p:spPr>
      </p:pic>
      <p:graphicFrame>
        <p:nvGraphicFramePr>
          <p:cNvPr id="16" name="Схема 15">
            <a:extLst>
              <a:ext uri="{FF2B5EF4-FFF2-40B4-BE49-F238E27FC236}">
                <a16:creationId xmlns:a16="http://schemas.microsoft.com/office/drawing/2014/main" id="{FC183A5E-A1F9-4447-967F-BB274DDFAD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6809295"/>
              </p:ext>
            </p:extLst>
          </p:nvPr>
        </p:nvGraphicFramePr>
        <p:xfrm>
          <a:off x="2716215" y="1857976"/>
          <a:ext cx="7081015" cy="48776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44B678B3-31A5-45C2-B027-205051233FB4}"/>
              </a:ext>
            </a:extLst>
          </p:cNvPr>
          <p:cNvSpPr/>
          <p:nvPr/>
        </p:nvSpPr>
        <p:spPr>
          <a:xfrm>
            <a:off x="2554699" y="4666250"/>
            <a:ext cx="955737" cy="78827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Cambria" pitchFamily="18" charset="0"/>
              </a:rPr>
              <a:t>27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5CD04F2A-53D5-4327-9983-113C4DB85E09}"/>
              </a:ext>
            </a:extLst>
          </p:cNvPr>
          <p:cNvSpPr/>
          <p:nvPr/>
        </p:nvSpPr>
        <p:spPr>
          <a:xfrm>
            <a:off x="6580163" y="4645230"/>
            <a:ext cx="955737" cy="78827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Cambria" pitchFamily="18" charset="0"/>
              </a:rPr>
              <a:t>168</a:t>
            </a:r>
          </a:p>
        </p:txBody>
      </p:sp>
    </p:spTree>
    <p:extLst>
      <p:ext uri="{BB962C8B-B14F-4D97-AF65-F5344CB8AC3E}">
        <p14:creationId xmlns:p14="http://schemas.microsoft.com/office/powerpoint/2010/main" val="2430734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 descr="C:\Users\1\Desktop\3.png">
            <a:extLst>
              <a:ext uri="{FF2B5EF4-FFF2-40B4-BE49-F238E27FC236}">
                <a16:creationId xmlns:a16="http://schemas.microsoft.com/office/drawing/2014/main" id="{580C4647-CC51-44BC-AC85-101B9ED0D3B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68" y="1894913"/>
            <a:ext cx="6180022" cy="423048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9DC158-86A5-440F-9D7F-BC8B4B8433E1}"/>
              </a:ext>
            </a:extLst>
          </p:cNvPr>
          <p:cNvSpPr txBox="1"/>
          <p:nvPr/>
        </p:nvSpPr>
        <p:spPr>
          <a:xfrm>
            <a:off x="2073535" y="3225325"/>
            <a:ext cx="2592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Республика</a:t>
            </a:r>
          </a:p>
          <a:p>
            <a:pPr algn="ctr"/>
            <a:endParaRPr lang="ru-RU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Татарстан</a:t>
            </a:r>
          </a:p>
        </p:txBody>
      </p:sp>
      <p:sp>
        <p:nvSpPr>
          <p:cNvPr id="10" name="Скругленный прямоугольник 11">
            <a:extLst>
              <a:ext uri="{FF2B5EF4-FFF2-40B4-BE49-F238E27FC236}">
                <a16:creationId xmlns:a16="http://schemas.microsoft.com/office/drawing/2014/main" id="{35D429FE-5DC2-41D6-AF84-B6FE76B34F4E}"/>
              </a:ext>
            </a:extLst>
          </p:cNvPr>
          <p:cNvSpPr/>
          <p:nvPr/>
        </p:nvSpPr>
        <p:spPr>
          <a:xfrm>
            <a:off x="6709848" y="3332435"/>
            <a:ext cx="5004000" cy="137459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место</a:t>
            </a:r>
            <a:r>
              <a:rPr lang="ru-RU" sz="2000" b="1" dirty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объему промышленного производства,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объему инвестиций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основной капитал, строительству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вводу жилья</a:t>
            </a:r>
          </a:p>
        </p:txBody>
      </p:sp>
      <p:sp>
        <p:nvSpPr>
          <p:cNvPr id="12" name="Скругленный прямоугольник 15">
            <a:extLst>
              <a:ext uri="{FF2B5EF4-FFF2-40B4-BE49-F238E27FC236}">
                <a16:creationId xmlns:a16="http://schemas.microsoft.com/office/drawing/2014/main" id="{CBD316AF-A15A-4FF9-8299-085ED576152A}"/>
              </a:ext>
            </a:extLst>
          </p:cNvPr>
          <p:cNvSpPr/>
          <p:nvPr/>
        </p:nvSpPr>
        <p:spPr>
          <a:xfrm>
            <a:off x="6339373" y="2278562"/>
            <a:ext cx="5004000" cy="720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место</a:t>
            </a:r>
            <a:r>
              <a:rPr lang="ru-RU" sz="2000" b="1" dirty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по сельскому хозяйству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482A79B1-FCC2-4857-ABD3-2200157D7A56}"/>
              </a:ext>
            </a:extLst>
          </p:cNvPr>
          <p:cNvSpPr/>
          <p:nvPr/>
        </p:nvSpPr>
        <p:spPr>
          <a:xfrm>
            <a:off x="6339373" y="5038276"/>
            <a:ext cx="5004000" cy="720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 место</a:t>
            </a:r>
            <a:r>
              <a:rPr lang="ru-RU" sz="2000" b="1" dirty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по обороту розничной торговли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CD9D908-16FC-4C77-B0B3-389555AC15EC}"/>
              </a:ext>
            </a:extLst>
          </p:cNvPr>
          <p:cNvSpPr/>
          <p:nvPr/>
        </p:nvSpPr>
        <p:spPr>
          <a:xfrm>
            <a:off x="6095" y="891097"/>
            <a:ext cx="12182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Республика Татарстан по итогам 2019 года входит в число лидеров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среди субъектов ПФО по уровню оплаты труда!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8569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30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4A5B7E5-4EFC-44C8-B083-AEF92869D116}"/>
              </a:ext>
            </a:extLst>
          </p:cNvPr>
          <p:cNvSpPr/>
          <p:nvPr/>
        </p:nvSpPr>
        <p:spPr>
          <a:xfrm>
            <a:off x="18097" y="843295"/>
            <a:ext cx="12182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Правовыми инспекторами труда в 2019 году: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653E85-B26E-44E6-A041-EFFDB90A349F}"/>
              </a:ext>
            </a:extLst>
          </p:cNvPr>
          <p:cNvSpPr/>
          <p:nvPr/>
        </p:nvSpPr>
        <p:spPr>
          <a:xfrm>
            <a:off x="-96000" y="1461020"/>
            <a:ext cx="6192000" cy="122678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19050" algn="just">
              <a:lnSpc>
                <a:spcPct val="112000"/>
              </a:lnSpc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542925" algn="l"/>
                <a:tab pos="628650" algn="l"/>
                <a:tab pos="2700338" algn="l"/>
              </a:tabLst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ru-RU" sz="2000" b="1" dirty="0">
                <a:solidFill>
                  <a:srgbClr val="26447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адрес работодателей направлено:</a:t>
            </a:r>
            <a:endParaRPr lang="ru-RU" b="1" dirty="0">
              <a:solidFill>
                <a:srgbClr val="264478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66700" algn="just">
              <a:lnSpc>
                <a:spcPct val="112000"/>
              </a:lnSpc>
              <a:spcAft>
                <a:spcPts val="1200"/>
              </a:spcAft>
              <a:buClr>
                <a:srgbClr val="C00000"/>
              </a:buClr>
              <a:tabLst>
                <a:tab pos="2700655" algn="l"/>
              </a:tabLst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490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представлений профсоюзных правовых инспекторов труда об устранении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2235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нарушений.</a:t>
            </a:r>
            <a:endParaRPr lang="ru-RU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43B1BD7F-0FD6-4AAB-BFDF-AF228B539365}"/>
              </a:ext>
            </a:extLst>
          </p:cNvPr>
          <p:cNvCxnSpPr>
            <a:cxnSpLocks/>
          </p:cNvCxnSpPr>
          <p:nvPr/>
        </p:nvCxnSpPr>
        <p:spPr>
          <a:xfrm>
            <a:off x="6167312" y="1440949"/>
            <a:ext cx="0" cy="5292000"/>
          </a:xfrm>
          <a:prstGeom prst="line">
            <a:avLst/>
          </a:prstGeom>
          <a:ln w="5715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Таблица 12">
            <a:extLst>
              <a:ext uri="{FF2B5EF4-FFF2-40B4-BE49-F238E27FC236}">
                <a16:creationId xmlns:a16="http://schemas.microsoft.com/office/drawing/2014/main" id="{6F80115B-B95F-4EED-B3D9-8B3573DD1A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066154"/>
              </p:ext>
            </p:extLst>
          </p:nvPr>
        </p:nvGraphicFramePr>
        <p:xfrm>
          <a:off x="284486" y="2961609"/>
          <a:ext cx="5588701" cy="20072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8701">
                  <a:extLst>
                    <a:ext uri="{9D8B030D-6E8A-4147-A177-3AD203B41FA5}">
                      <a16:colId xmlns:a16="http://schemas.microsoft.com/office/drawing/2014/main" val="29518020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Наибольшее число нарушений по вопросам: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5941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66700" lvl="1" indent="-180975" algn="just">
                        <a:lnSpc>
                          <a:spcPct val="112000"/>
                        </a:lnSpc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b="1" dirty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оплаты труда,</a:t>
                      </a:r>
                    </a:p>
                    <a:p>
                      <a:pPr marL="266700" lvl="1" indent="-180975" algn="just">
                        <a:lnSpc>
                          <a:spcPct val="112000"/>
                        </a:lnSpc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b="1" dirty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рабочего времени и времени отдыха,</a:t>
                      </a:r>
                    </a:p>
                    <a:p>
                      <a:pPr marL="266700" lvl="1" indent="-180975" algn="just">
                        <a:lnSpc>
                          <a:spcPct val="112000"/>
                        </a:lnSpc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b="1" dirty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предоставления компенсационных выплат,</a:t>
                      </a:r>
                    </a:p>
                    <a:p>
                      <a:pPr marL="266700" lvl="1" indent="-180975" algn="just">
                        <a:lnSpc>
                          <a:spcPct val="112000"/>
                        </a:lnSpc>
                        <a:spcAft>
                          <a:spcPts val="1200"/>
                        </a:spcAft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b="1" dirty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оформления и изменения условий трудового договора.</a:t>
                      </a:r>
                      <a:endParaRPr lang="ru-RU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5118211"/>
                  </a:ext>
                </a:extLst>
              </a:tr>
            </a:tbl>
          </a:graphicData>
        </a:graphic>
      </p:graphicFrame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FA3245B-063F-4BE8-9F7E-4BC5E98B8CBD}"/>
              </a:ext>
            </a:extLst>
          </p:cNvPr>
          <p:cNvSpPr/>
          <p:nvPr/>
        </p:nvSpPr>
        <p:spPr>
          <a:xfrm>
            <a:off x="505323" y="5524309"/>
            <a:ext cx="5166075" cy="687752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2000"/>
              </a:lnSpc>
              <a:spcAft>
                <a:spcPts val="0"/>
              </a:spcAft>
              <a:buClr>
                <a:srgbClr val="C00000"/>
              </a:buClr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В РЕЗУЛЬТАТЕ: 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2161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 нарушение устранено или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96,7%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 от их общего количества.</a:t>
            </a:r>
            <a:endParaRPr lang="ru-RU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950F80D9-541B-4175-96D5-E3607E22444A}"/>
              </a:ext>
            </a:extLst>
          </p:cNvPr>
          <p:cNvCxnSpPr/>
          <p:nvPr/>
        </p:nvCxnSpPr>
        <p:spPr>
          <a:xfrm>
            <a:off x="3078835" y="5008405"/>
            <a:ext cx="0" cy="46672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F11E39AD-BED6-4471-AAF7-7EEBA226EF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0138134"/>
              </p:ext>
            </p:extLst>
          </p:nvPr>
        </p:nvGraphicFramePr>
        <p:xfrm>
          <a:off x="6061069" y="1838735"/>
          <a:ext cx="6164580" cy="5006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49BAFE3-42F5-46FB-B0AD-6CC154C930CB}"/>
              </a:ext>
            </a:extLst>
          </p:cNvPr>
          <p:cNvSpPr/>
          <p:nvPr/>
        </p:nvSpPr>
        <p:spPr>
          <a:xfrm>
            <a:off x="6167312" y="1460628"/>
            <a:ext cx="59716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ИНФОРМАЦИЯ</a:t>
            </a:r>
          </a:p>
          <a:p>
            <a:pPr algn="ctr"/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об осуществлении общественного контроля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9030676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31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4A5B7E5-4EFC-44C8-B083-AEF92869D116}"/>
              </a:ext>
            </a:extLst>
          </p:cNvPr>
          <p:cNvSpPr/>
          <p:nvPr/>
        </p:nvSpPr>
        <p:spPr>
          <a:xfrm>
            <a:off x="18097" y="843295"/>
            <a:ext cx="12182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Подготовлено более 600 исковых документов в суды: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A73D203-C51D-4A4D-850D-898134D15DF8}"/>
              </a:ext>
            </a:extLst>
          </p:cNvPr>
          <p:cNvSpPr/>
          <p:nvPr/>
        </p:nvSpPr>
        <p:spPr>
          <a:xfrm>
            <a:off x="18097" y="1491155"/>
            <a:ext cx="6716309" cy="70788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ИНФОРМАЦИЯ</a:t>
            </a:r>
          </a:p>
          <a:p>
            <a:pPr algn="ctr"/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об оказании правовой помощи в судебном порядке</a:t>
            </a:r>
            <a:endParaRPr lang="ru-RU" sz="2400" b="1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653E85-B26E-44E6-A041-EFFDB90A349F}"/>
              </a:ext>
            </a:extLst>
          </p:cNvPr>
          <p:cNvSpPr/>
          <p:nvPr/>
        </p:nvSpPr>
        <p:spPr>
          <a:xfrm>
            <a:off x="6784101" y="1441142"/>
            <a:ext cx="5328000" cy="498874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90488" algn="ctr">
              <a:lnSpc>
                <a:spcPct val="112000"/>
              </a:lnSpc>
              <a:buClr>
                <a:srgbClr val="C00000"/>
              </a:buClr>
              <a:tabLst>
                <a:tab pos="449263" algn="l"/>
                <a:tab pos="628650" algn="l"/>
                <a:tab pos="2700338" algn="l"/>
              </a:tabLst>
            </a:pPr>
            <a:r>
              <a:rPr lang="ru-RU" sz="2000" b="1" dirty="0">
                <a:solidFill>
                  <a:srgbClr val="26447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Основные вопросы</a:t>
            </a:r>
          </a:p>
          <a:p>
            <a:pPr marL="90488" algn="ctr">
              <a:lnSpc>
                <a:spcPct val="112000"/>
              </a:lnSpc>
              <a:spcAft>
                <a:spcPts val="600"/>
              </a:spcAft>
              <a:buClr>
                <a:srgbClr val="C00000"/>
              </a:buClr>
              <a:tabLst>
                <a:tab pos="449263" algn="l"/>
                <a:tab pos="628650" algn="l"/>
                <a:tab pos="2700338" algn="l"/>
              </a:tabLst>
            </a:pPr>
            <a:r>
              <a:rPr lang="ru-RU" sz="2000" b="1" dirty="0">
                <a:solidFill>
                  <a:srgbClr val="26447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судебных обращений:</a:t>
            </a:r>
          </a:p>
          <a:p>
            <a:pPr marL="90488" algn="just">
              <a:lnSpc>
                <a:spcPct val="112000"/>
              </a:lnSpc>
              <a:buClr>
                <a:srgbClr val="C00000"/>
              </a:buClr>
              <a:tabLst>
                <a:tab pos="449263" algn="l"/>
                <a:tab pos="628650" algn="l"/>
                <a:tab pos="2700338" algn="l"/>
              </a:tabLst>
            </a:pP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Отказ в назначении досрочных трудовых пенсий в связи с:</a:t>
            </a:r>
          </a:p>
          <a:p>
            <a:pPr marL="449263" indent="-269875" algn="just">
              <a:buClr>
                <a:srgbClr val="C00000"/>
              </a:buClr>
              <a:buFontTx/>
              <a:buChar char="-"/>
              <a:tabLst>
                <a:tab pos="542925" algn="l"/>
                <a:tab pos="628650" algn="l"/>
                <a:tab pos="2700338" algn="l"/>
              </a:tabLst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невключением периодов работы при осуществлении лечебной и иной деятельности по охране здоровья населения, педагогической деятельности;</a:t>
            </a:r>
          </a:p>
          <a:p>
            <a:pPr marL="449263" indent="-269875" algn="just">
              <a:buClr>
                <a:srgbClr val="C00000"/>
              </a:buClr>
              <a:buFontTx/>
              <a:buChar char="-"/>
              <a:tabLst>
                <a:tab pos="542925" algn="l"/>
                <a:tab pos="628650" algn="l"/>
                <a:tab pos="2700338" algn="l"/>
              </a:tabLst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несоответствием наименований должностей работников или наименований учреждений утвержденным Спискам;</a:t>
            </a:r>
          </a:p>
          <a:p>
            <a:pPr marL="449263" indent="-269875" algn="just">
              <a:spcAft>
                <a:spcPts val="600"/>
              </a:spcAft>
              <a:buClr>
                <a:srgbClr val="C00000"/>
              </a:buClr>
              <a:buFontTx/>
              <a:buChar char="-"/>
              <a:tabLst>
                <a:tab pos="542925" algn="l"/>
                <a:tab pos="628650" algn="l"/>
                <a:tab pos="2700338" algn="l"/>
              </a:tabLst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невключением периодов службы в армии.</a:t>
            </a:r>
          </a:p>
          <a:p>
            <a:pPr marL="90488" algn="just">
              <a:spcAft>
                <a:spcPts val="600"/>
              </a:spcAft>
              <a:buClr>
                <a:srgbClr val="C00000"/>
              </a:buClr>
              <a:tabLst>
                <a:tab pos="449263" algn="l"/>
                <a:tab pos="542925" algn="l"/>
                <a:tab pos="2700338" algn="l"/>
              </a:tabLst>
            </a:pP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Восстановление на работе.</a:t>
            </a:r>
          </a:p>
          <a:p>
            <a:pPr marL="433388" indent="-342900" algn="just">
              <a:buClr>
                <a:srgbClr val="C00000"/>
              </a:buClr>
              <a:buAutoNum type="arabicPeriod" startAt="3"/>
              <a:tabLst>
                <a:tab pos="449263" algn="l"/>
                <a:tab pos="628650" algn="l"/>
                <a:tab pos="2700338" algn="l"/>
              </a:tabLst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Присвоение звания «Ветеран труда» </a:t>
            </a:r>
          </a:p>
          <a:p>
            <a:pPr marL="90488" indent="358775" algn="just">
              <a:buClr>
                <a:srgbClr val="C00000"/>
              </a:buClr>
              <a:tabLst>
                <a:tab pos="449263" algn="l"/>
                <a:tab pos="628650" algn="l"/>
                <a:tab pos="2700338" algn="l"/>
              </a:tabLst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 другие.</a:t>
            </a:r>
          </a:p>
          <a:p>
            <a:pPr marL="266700" algn="just">
              <a:lnSpc>
                <a:spcPct val="112000"/>
              </a:lnSpc>
              <a:spcAft>
                <a:spcPts val="1200"/>
              </a:spcAft>
              <a:buClr>
                <a:srgbClr val="C00000"/>
              </a:buClr>
              <a:tabLst>
                <a:tab pos="2700655" algn="l"/>
              </a:tabLst>
            </a:pPr>
            <a:endParaRPr lang="ru-RU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43B1BD7F-0FD6-4AAB-BFDF-AF228B539365}"/>
              </a:ext>
            </a:extLst>
          </p:cNvPr>
          <p:cNvCxnSpPr>
            <a:cxnSpLocks/>
          </p:cNvCxnSpPr>
          <p:nvPr/>
        </p:nvCxnSpPr>
        <p:spPr>
          <a:xfrm>
            <a:off x="6734407" y="1439922"/>
            <a:ext cx="0" cy="5292000"/>
          </a:xfrm>
          <a:prstGeom prst="line">
            <a:avLst/>
          </a:prstGeom>
          <a:ln w="5715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25023FDD-4BB5-46C5-BB81-A0DE264136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1096242"/>
              </p:ext>
            </p:extLst>
          </p:nvPr>
        </p:nvGraphicFramePr>
        <p:xfrm>
          <a:off x="-97986" y="2108880"/>
          <a:ext cx="6955987" cy="4756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386915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32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4A5B7E5-4EFC-44C8-B083-AEF92869D116}"/>
              </a:ext>
            </a:extLst>
          </p:cNvPr>
          <p:cNvSpPr/>
          <p:nvPr/>
        </p:nvSpPr>
        <p:spPr>
          <a:xfrm>
            <a:off x="748901" y="6020217"/>
            <a:ext cx="10694195" cy="707886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Экономическая эффективность от всех видов правозащитной работы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2019 году составила 396,2 млн рублей.</a:t>
            </a:r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845843D8-2703-4883-B8B5-64C8BEB037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1306888"/>
              </p:ext>
            </p:extLst>
          </p:nvPr>
        </p:nvGraphicFramePr>
        <p:xfrm>
          <a:off x="290512" y="799683"/>
          <a:ext cx="11610975" cy="5067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21183B9-7A89-47DB-BA6E-D6936A44340B}"/>
              </a:ext>
            </a:extLst>
          </p:cNvPr>
          <p:cNvSpPr txBox="1"/>
          <p:nvPr/>
        </p:nvSpPr>
        <p:spPr>
          <a:xfrm>
            <a:off x="647700" y="1195125"/>
            <a:ext cx="3409949" cy="1476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2000" b="1" dirty="0">
                <a:cs typeface="Times New Roman" panose="02020603050405020304" pitchFamily="18" charset="0"/>
              </a:rPr>
              <a:t>Проконсультировано</a:t>
            </a:r>
          </a:p>
          <a:p>
            <a:pPr algn="ctr"/>
            <a:r>
              <a:rPr lang="ru-RU" sz="2000" b="1" dirty="0">
                <a:cs typeface="Times New Roman" panose="02020603050405020304" pitchFamily="18" charset="0"/>
              </a:rPr>
              <a:t>на личном приеме </a:t>
            </a:r>
          </a:p>
          <a:p>
            <a:pPr algn="ctr"/>
            <a:r>
              <a:rPr lang="ru-RU" sz="2400" b="1" dirty="0">
                <a:solidFill>
                  <a:srgbClr val="A20000"/>
                </a:solidFill>
                <a:cs typeface="Times New Roman" panose="02020603050405020304" pitchFamily="18" charset="0"/>
              </a:rPr>
              <a:t>29048</a:t>
            </a:r>
            <a:r>
              <a:rPr lang="ru-RU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cs typeface="Times New Roman" panose="02020603050405020304" pitchFamily="18" charset="0"/>
              </a:rPr>
              <a:t>работников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9E487C-CB00-4CAB-9E95-D5E638CE6DDD}"/>
              </a:ext>
            </a:extLst>
          </p:cNvPr>
          <p:cNvSpPr txBox="1"/>
          <p:nvPr/>
        </p:nvSpPr>
        <p:spPr>
          <a:xfrm>
            <a:off x="4400550" y="1214175"/>
            <a:ext cx="3409949" cy="13234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defRPr sz="2000" b="1"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Рассмотрено</a:t>
            </a:r>
          </a:p>
          <a:p>
            <a:r>
              <a:rPr lang="ru-RU" sz="2400" dirty="0">
                <a:solidFill>
                  <a:srgbClr val="C00000"/>
                </a:solidFill>
              </a:rPr>
              <a:t>9189</a:t>
            </a:r>
          </a:p>
          <a:p>
            <a:r>
              <a:rPr lang="ru-RU" dirty="0"/>
              <a:t>письменных жалоб и обращений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AD236E6-1B8C-4783-A81E-7209BC79BC8F}"/>
              </a:ext>
            </a:extLst>
          </p:cNvPr>
          <p:cNvSpPr/>
          <p:nvPr/>
        </p:nvSpPr>
        <p:spPr>
          <a:xfrm>
            <a:off x="8151018" y="1195125"/>
            <a:ext cx="3409949" cy="1332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2000" b="1" dirty="0">
                <a:cs typeface="Times New Roman" panose="02020603050405020304" pitchFamily="18" charset="0"/>
              </a:rPr>
              <a:t>Проведена экспертиза, подготовлены предложения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103</a:t>
            </a:r>
          </a:p>
          <a:p>
            <a:pPr algn="ctr"/>
            <a:r>
              <a:rPr lang="ru-RU" sz="2000" b="1" dirty="0">
                <a:cs typeface="Times New Roman" panose="02020603050405020304" pitchFamily="18" charset="0"/>
              </a:rPr>
              <a:t>НПА (проектов) РФ и РТ</a:t>
            </a:r>
          </a:p>
        </p:txBody>
      </p:sp>
    </p:spTree>
    <p:extLst>
      <p:ext uri="{BB962C8B-B14F-4D97-AF65-F5344CB8AC3E}">
        <p14:creationId xmlns:p14="http://schemas.microsoft.com/office/powerpoint/2010/main" val="38241089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33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F78C126-77DC-466E-8CE4-F509804A9B16}"/>
              </a:ext>
            </a:extLst>
          </p:cNvPr>
          <p:cNvSpPr/>
          <p:nvPr/>
        </p:nvSpPr>
        <p:spPr>
          <a:xfrm>
            <a:off x="7823" y="729835"/>
            <a:ext cx="121828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Федерация профсоюзов считает необходимым</a:t>
            </a:r>
          </a:p>
          <a:p>
            <a:pPr indent="177800" algn="ctr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обеспечить решение задач принятой  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съездом ФНПР Резолюции </a:t>
            </a:r>
          </a:p>
          <a:p>
            <a:pPr indent="177800" algn="ctr"/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«Каждому трудящемуся – профсоюзную защиту!»: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F071E90-CEE6-4A55-BFF3-1620B25731FE}"/>
              </a:ext>
            </a:extLst>
          </p:cNvPr>
          <p:cNvSpPr/>
          <p:nvPr/>
        </p:nvSpPr>
        <p:spPr>
          <a:xfrm>
            <a:off x="176569" y="1839649"/>
            <a:ext cx="11808000" cy="43550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457200" indent="-457200" algn="just">
              <a:spcBef>
                <a:spcPts val="600"/>
              </a:spcBef>
              <a:buClr>
                <a:srgbClr val="C00000"/>
              </a:buClr>
              <a:buFont typeface="+mj-lt"/>
              <a:buAutoNum type="arabicPeriod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Осуществлять систематический профсоюзный контроль за соблюдением трудового законодательства, в том числе во взаимодействии с органами государственного надзора и контроля.</a:t>
            </a:r>
          </a:p>
          <a:p>
            <a:pPr marL="457200" indent="-457200" algn="just">
              <a:spcBef>
                <a:spcPts val="600"/>
              </a:spcBef>
              <a:buClr>
                <a:srgbClr val="C00000"/>
              </a:buClr>
              <a:buFont typeface="+mj-lt"/>
              <a:buAutoNum type="arabicPeriod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Представлять интересы работников при разрешении трудовых споров в рамках переговоров с работодателем, в комиссиях по трудовым спорам, в судебном порядке.</a:t>
            </a:r>
          </a:p>
          <a:p>
            <a:pPr marL="457200" indent="-457200" algn="just">
              <a:spcBef>
                <a:spcPts val="600"/>
              </a:spcBef>
              <a:buClr>
                <a:srgbClr val="C00000"/>
              </a:buClr>
              <a:buFont typeface="+mj-lt"/>
              <a:buAutoNum type="arabicPeriod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Проводить правовую экспертизу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коллективных договоров, соглашений, локальных нормативных актов на соответствие нормам трудового законодательства.</a:t>
            </a:r>
          </a:p>
          <a:p>
            <a:pPr marL="457200" indent="-457200" algn="just">
              <a:spcBef>
                <a:spcPts val="600"/>
              </a:spcBef>
              <a:buClr>
                <a:srgbClr val="C00000"/>
              </a:buClr>
              <a:buFont typeface="+mj-lt"/>
              <a:buAutoNum type="arabicPeriod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Распространить опыт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правоприменительной практики в разрешении трудовых споров в средствах массовой информации, интернет-сайтов.</a:t>
            </a:r>
          </a:p>
          <a:p>
            <a:pPr marL="457200" indent="-457200" algn="just">
              <a:spcBef>
                <a:spcPts val="600"/>
              </a:spcBef>
              <a:buClr>
                <a:srgbClr val="C00000"/>
              </a:buClr>
              <a:buFont typeface="+mj-lt"/>
              <a:buAutoNum type="arabicPeriod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Продолжить работу по обучению профсоюзных кадров и актива с использованием информационных и коммуникационных технологий.</a:t>
            </a:r>
          </a:p>
          <a:p>
            <a:pPr marL="457200" indent="-457200" algn="just">
              <a:spcBef>
                <a:spcPts val="600"/>
              </a:spcBef>
              <a:buClr>
                <a:srgbClr val="C00000"/>
              </a:buClr>
              <a:buFont typeface="+mj-lt"/>
              <a:buAutoNum type="arabicPeriod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Повышать уровень правовых знаний профсоюзного актива, работников, представителей работодателей в сфере трудовых отношений в рамках выездных юридических консультаций, выездных мероприятий «Школа правовых знаний», профсоюзных правозащитных рубрик в печатных изданиях, телевизионных программах, интернет-ресурсах и др.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D5FCAB7-C7F0-4B4A-BC2B-5DD1F43F698F}"/>
              </a:ext>
            </a:extLst>
          </p:cNvPr>
          <p:cNvSpPr/>
          <p:nvPr/>
        </p:nvSpPr>
        <p:spPr>
          <a:xfrm>
            <a:off x="-3047" y="6255429"/>
            <a:ext cx="12182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Правовая защита работников – гарантия справедливости в обществе!</a:t>
            </a:r>
          </a:p>
        </p:txBody>
      </p:sp>
    </p:spTree>
    <p:extLst>
      <p:ext uri="{BB962C8B-B14F-4D97-AF65-F5344CB8AC3E}">
        <p14:creationId xmlns:p14="http://schemas.microsoft.com/office/powerpoint/2010/main" val="25112097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34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4A5B7E5-4EFC-44C8-B083-AEF92869D116}"/>
              </a:ext>
            </a:extLst>
          </p:cNvPr>
          <p:cNvSpPr/>
          <p:nvPr/>
        </p:nvSpPr>
        <p:spPr>
          <a:xfrm>
            <a:off x="18097" y="843295"/>
            <a:ext cx="12182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Профилактика профессиональных рисков –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основа сохранения здоровья работников!</a:t>
            </a: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0FAE8DD6-5CA1-4CC3-91F4-5E66E988CA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9663471"/>
              </p:ext>
            </p:extLst>
          </p:nvPr>
        </p:nvGraphicFramePr>
        <p:xfrm>
          <a:off x="755649" y="1830352"/>
          <a:ext cx="10587265" cy="4696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Овал 12">
            <a:extLst>
              <a:ext uri="{FF2B5EF4-FFF2-40B4-BE49-F238E27FC236}">
                <a16:creationId xmlns:a16="http://schemas.microsoft.com/office/drawing/2014/main" id="{2C720E08-22C2-49B6-877B-E1A9EC07B1C3}"/>
              </a:ext>
            </a:extLst>
          </p:cNvPr>
          <p:cNvSpPr>
            <a:spLocks noChangeAspect="1"/>
          </p:cNvSpPr>
          <p:nvPr/>
        </p:nvSpPr>
        <p:spPr>
          <a:xfrm>
            <a:off x="6383709" y="1984250"/>
            <a:ext cx="1903448" cy="1903448"/>
          </a:xfrm>
          <a:prstGeom prst="ellipse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  <a:effectLst>
            <a:softEdge rad="6350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B33527E0-C9F2-40A5-99E1-EC08310874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9112065"/>
              </p:ext>
            </p:extLst>
          </p:nvPr>
        </p:nvGraphicFramePr>
        <p:xfrm>
          <a:off x="1050095" y="1759354"/>
          <a:ext cx="3936764" cy="26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4" name="Овал 13">
            <a:extLst>
              <a:ext uri="{FF2B5EF4-FFF2-40B4-BE49-F238E27FC236}">
                <a16:creationId xmlns:a16="http://schemas.microsoft.com/office/drawing/2014/main" id="{BACC1C07-112C-47E6-AA71-5F4EA1267CA6}"/>
              </a:ext>
            </a:extLst>
          </p:cNvPr>
          <p:cNvSpPr>
            <a:spLocks noChangeAspect="1"/>
          </p:cNvSpPr>
          <p:nvPr/>
        </p:nvSpPr>
        <p:spPr>
          <a:xfrm>
            <a:off x="3686261" y="1979698"/>
            <a:ext cx="1908000" cy="1908000"/>
          </a:xfrm>
          <a:prstGeom prst="ellipse">
            <a:avLst/>
          </a:prstGeom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effectLst>
            <a:softEdge rad="6350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CE9126-8DED-401C-93C0-7261C30F3037}"/>
              </a:ext>
            </a:extLst>
          </p:cNvPr>
          <p:cNvSpPr txBox="1"/>
          <p:nvPr/>
        </p:nvSpPr>
        <p:spPr>
          <a:xfrm>
            <a:off x="1450146" y="2524123"/>
            <a:ext cx="1188280" cy="7048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cs typeface="Times New Roman" panose="02020603050405020304" pitchFamily="18" charset="0"/>
              </a:rPr>
              <a:t>20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EB33DB-5636-4A8B-9894-EF5CB2B45CFB}"/>
              </a:ext>
            </a:extLst>
          </p:cNvPr>
          <p:cNvSpPr txBox="1"/>
          <p:nvPr/>
        </p:nvSpPr>
        <p:spPr>
          <a:xfrm>
            <a:off x="4046121" y="2524121"/>
            <a:ext cx="1188280" cy="7048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cs typeface="Times New Roman" panose="02020603050405020304" pitchFamily="18" charset="0"/>
              </a:rPr>
              <a:t>72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4EB444A6-BF26-46F1-902A-54FBB4D9AB74}"/>
              </a:ext>
            </a:extLst>
          </p:cNvPr>
          <p:cNvSpPr>
            <a:spLocks noChangeAspect="1"/>
          </p:cNvSpPr>
          <p:nvPr/>
        </p:nvSpPr>
        <p:spPr>
          <a:xfrm>
            <a:off x="9076606" y="1979698"/>
            <a:ext cx="1908000" cy="1908000"/>
          </a:xfrm>
          <a:prstGeom prst="ellipse">
            <a:avLst/>
          </a:prstGeom>
          <a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8000" r="-18000"/>
            </a:stretch>
          </a:blipFill>
          <a:effectLst>
            <a:softEdge rad="6350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297E1C99-4517-4447-A93C-7968B865969E}"/>
              </a:ext>
            </a:extLst>
          </p:cNvPr>
          <p:cNvSpPr txBox="1"/>
          <p:nvPr/>
        </p:nvSpPr>
        <p:spPr>
          <a:xfrm>
            <a:off x="1985327" y="5730225"/>
            <a:ext cx="8045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kern="1200" spc="28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ОБЩЕСТВЕННЫЙ КОНТРОЛЬ </a:t>
            </a:r>
            <a:r>
              <a:rPr lang="ru-RU" sz="2400" b="1" spc="28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 ОХРАНОЙ ТРУДА</a:t>
            </a:r>
            <a:endParaRPr lang="ru-RU" sz="32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03AAEF-6A2E-47AA-98F1-FE1951315A3D}"/>
              </a:ext>
            </a:extLst>
          </p:cNvPr>
          <p:cNvSpPr txBox="1"/>
          <p:nvPr/>
        </p:nvSpPr>
        <p:spPr>
          <a:xfrm>
            <a:off x="6687084" y="2524121"/>
            <a:ext cx="1335461" cy="7048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cs typeface="Times New Roman" panose="02020603050405020304" pitchFamily="18" charset="0"/>
              </a:rPr>
              <a:t>8500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457A2F-7FEE-4AE4-AE83-2E50DC573BD4}"/>
              </a:ext>
            </a:extLst>
          </p:cNvPr>
          <p:cNvSpPr txBox="1"/>
          <p:nvPr/>
        </p:nvSpPr>
        <p:spPr>
          <a:xfrm>
            <a:off x="9263268" y="2547314"/>
            <a:ext cx="1525663" cy="7048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cs typeface="Times New Roman" panose="02020603050405020304" pitchFamily="18" charset="0"/>
              </a:rPr>
              <a:t>13700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1431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35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4A5B7E5-4EFC-44C8-B083-AEF92869D116}"/>
              </a:ext>
            </a:extLst>
          </p:cNvPr>
          <p:cNvSpPr/>
          <p:nvPr/>
        </p:nvSpPr>
        <p:spPr>
          <a:xfrm>
            <a:off x="18097" y="902929"/>
            <a:ext cx="60293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ИНФОРМАЦИЯ</a:t>
            </a:r>
          </a:p>
          <a:p>
            <a:pPr algn="ctr"/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о проведенных проверках </a:t>
            </a:r>
          </a:p>
          <a:p>
            <a:pPr algn="ctr"/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техническими инспекторами труда</a:t>
            </a:r>
            <a:endParaRPr lang="ru-RU" sz="2400" b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Диаграмма 18">
            <a:extLst>
              <a:ext uri="{FF2B5EF4-FFF2-40B4-BE49-F238E27FC236}">
                <a16:creationId xmlns:a16="http://schemas.microsoft.com/office/drawing/2014/main" id="{0B90585D-57CC-485A-AB0C-06F36BD74A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0010092"/>
              </p:ext>
            </p:extLst>
          </p:nvPr>
        </p:nvGraphicFramePr>
        <p:xfrm>
          <a:off x="60509" y="1858958"/>
          <a:ext cx="6029325" cy="4839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Овал 19">
            <a:extLst>
              <a:ext uri="{FF2B5EF4-FFF2-40B4-BE49-F238E27FC236}">
                <a16:creationId xmlns:a16="http://schemas.microsoft.com/office/drawing/2014/main" id="{F44978DC-7C91-4A70-8055-B2BADC8046B1}"/>
              </a:ext>
            </a:extLst>
          </p:cNvPr>
          <p:cNvSpPr/>
          <p:nvPr/>
        </p:nvSpPr>
        <p:spPr>
          <a:xfrm>
            <a:off x="4207237" y="4385796"/>
            <a:ext cx="720000" cy="481140"/>
          </a:xfrm>
          <a:prstGeom prst="ellipse">
            <a:avLst/>
          </a:prstGeom>
          <a:solidFill>
            <a:srgbClr val="F6C9C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rgbClr val="C00000"/>
                </a:solidFill>
              </a:rPr>
              <a:t>521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44C7069E-558C-430D-9FF3-F86A2D0E211A}"/>
              </a:ext>
            </a:extLst>
          </p:cNvPr>
          <p:cNvSpPr/>
          <p:nvPr/>
        </p:nvSpPr>
        <p:spPr>
          <a:xfrm>
            <a:off x="2568937" y="4425801"/>
            <a:ext cx="720000" cy="488760"/>
          </a:xfrm>
          <a:prstGeom prst="ellipse">
            <a:avLst/>
          </a:prstGeom>
          <a:solidFill>
            <a:srgbClr val="F6C9C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>
                <a:solidFill>
                  <a:srgbClr val="C00000"/>
                </a:solidFill>
              </a:rPr>
              <a:t>487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493384F1-DF0F-42A5-8E03-402BD9762FF0}"/>
              </a:ext>
            </a:extLst>
          </p:cNvPr>
          <p:cNvSpPr/>
          <p:nvPr/>
        </p:nvSpPr>
        <p:spPr>
          <a:xfrm>
            <a:off x="940162" y="4492476"/>
            <a:ext cx="720000" cy="481140"/>
          </a:xfrm>
          <a:prstGeom prst="ellipse">
            <a:avLst/>
          </a:prstGeom>
          <a:solidFill>
            <a:srgbClr val="F6C9C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rgbClr val="C00000"/>
                </a:solidFill>
              </a:rPr>
              <a:t>401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74C486D4-C6B3-41A1-83FD-67B5703FD0E1}"/>
              </a:ext>
            </a:extLst>
          </p:cNvPr>
          <p:cNvCxnSpPr>
            <a:stCxn id="22" idx="6"/>
            <a:endCxn id="21" idx="2"/>
          </p:cNvCxnSpPr>
          <p:nvPr/>
        </p:nvCxnSpPr>
        <p:spPr>
          <a:xfrm flipV="1">
            <a:off x="1660162" y="4670181"/>
            <a:ext cx="908775" cy="6667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16899E78-4C39-4411-B405-DFF9907FD185}"/>
              </a:ext>
            </a:extLst>
          </p:cNvPr>
          <p:cNvCxnSpPr>
            <a:stCxn id="21" idx="6"/>
            <a:endCxn id="20" idx="2"/>
          </p:cNvCxnSpPr>
          <p:nvPr/>
        </p:nvCxnSpPr>
        <p:spPr>
          <a:xfrm flipV="1">
            <a:off x="3288937" y="4622556"/>
            <a:ext cx="918300" cy="4762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E62FD9C3-0AF2-4715-AA21-772E561DE9E9}"/>
              </a:ext>
            </a:extLst>
          </p:cNvPr>
          <p:cNvCxnSpPr>
            <a:cxnSpLocks/>
          </p:cNvCxnSpPr>
          <p:nvPr/>
        </p:nvCxnSpPr>
        <p:spPr>
          <a:xfrm rot="10800000">
            <a:off x="6040367" y="807160"/>
            <a:ext cx="0" cy="5976000"/>
          </a:xfrm>
          <a:prstGeom prst="line">
            <a:avLst/>
          </a:prstGeom>
          <a:ln w="5715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7F07D5A-D92B-4863-A160-C7485E357F2B}"/>
              </a:ext>
            </a:extLst>
          </p:cNvPr>
          <p:cNvSpPr/>
          <p:nvPr/>
        </p:nvSpPr>
        <p:spPr>
          <a:xfrm>
            <a:off x="6082785" y="902929"/>
            <a:ext cx="61181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ИНФОРМАЦИЯ</a:t>
            </a:r>
          </a:p>
          <a:p>
            <a:pPr algn="ctr"/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о проведенных проверках </a:t>
            </a:r>
          </a:p>
          <a:p>
            <a:pPr algn="ctr"/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уполномоченными по охране труда</a:t>
            </a:r>
            <a:endParaRPr lang="ru-RU" sz="2400" b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8" name="Диаграмма 27">
            <a:extLst>
              <a:ext uri="{FF2B5EF4-FFF2-40B4-BE49-F238E27FC236}">
                <a16:creationId xmlns:a16="http://schemas.microsoft.com/office/drawing/2014/main" id="{22FCBE20-1BAD-42EF-8834-AEE74DE513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6937907"/>
              </p:ext>
            </p:extLst>
          </p:nvPr>
        </p:nvGraphicFramePr>
        <p:xfrm>
          <a:off x="6151635" y="1351126"/>
          <a:ext cx="5979855" cy="5506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170312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E0A8573-1BD4-4D07-85B7-31438E154365}"/>
              </a:ext>
            </a:extLst>
          </p:cNvPr>
          <p:cNvSpPr/>
          <p:nvPr/>
        </p:nvSpPr>
        <p:spPr>
          <a:xfrm>
            <a:off x="351083" y="3682779"/>
            <a:ext cx="11592000" cy="2664000"/>
          </a:xfrm>
          <a:prstGeom prst="rect">
            <a:avLst/>
          </a:prstGeom>
          <a:solidFill>
            <a:srgbClr val="CFD5EA">
              <a:alpha val="5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36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CD9D908-16FC-4C77-B0B3-389555AC15EC}"/>
              </a:ext>
            </a:extLst>
          </p:cNvPr>
          <p:cNvSpPr/>
          <p:nvPr/>
        </p:nvSpPr>
        <p:spPr>
          <a:xfrm>
            <a:off x="8158" y="891219"/>
            <a:ext cx="12182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2019 году: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2041B25-7F55-4E4A-92F3-1A39A78C7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7FDE69-B49B-4F48-80F6-4A07248D545A}"/>
              </a:ext>
            </a:extLst>
          </p:cNvPr>
          <p:cNvSpPr txBox="1"/>
          <p:nvPr/>
        </p:nvSpPr>
        <p:spPr>
          <a:xfrm>
            <a:off x="314169" y="1479880"/>
            <a:ext cx="11664000" cy="4969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algn="just"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Внесены изменения в Методику проведения СОУТ по биологическому фактору.</a:t>
            </a:r>
          </a:p>
          <a:p>
            <a:pPr marL="285750" indent="-285750" algn="just"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Приняты новые санитарные правила,  касающиеся физических факторов и характеристики тяжести и напряжённости труда.</a:t>
            </a:r>
          </a:p>
          <a:p>
            <a:pPr marL="285750" indent="-285750" algn="just">
              <a:spcAft>
                <a:spcPts val="24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Организована масштабная работа по упразднению устаревших и неактуальных правовых актов (СССР, РСФСР, РФ) в рамках реализации механизма «регуляторной гильотины», предусматривающего пересмотр более 23 тысяч правовых актов, в том числе по охране труда.</a:t>
            </a:r>
          </a:p>
          <a:p>
            <a:pPr marL="285750" indent="-285750" algn="just"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Прошли обучение по охране труда в УИЦ профсоюзов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954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человека, в том числе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116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за счет средств Федерации профсоюзов РТ.</a:t>
            </a:r>
          </a:p>
          <a:p>
            <a:pPr marL="285750" indent="-285750" algn="just"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Проведен обучающий курс (72 ч) на тему: «</a:t>
            </a:r>
            <a:r>
              <a:rPr lang="ru-RU" b="1" i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Оценка рисков как эффективный инструмент в системе управления охраной труда на современном предприятии (в организации)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» для членов технических инспекторов труда и председателей крупных профсоюзных организаций. </a:t>
            </a:r>
          </a:p>
          <a:p>
            <a:pPr marL="285750" indent="-285750" algn="just"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Обучение по оказанию первой помощи пострадавшим и по пожарно-техническому минимуму с привлечением специалистов ФГБОУ ВО «КНИТУ», республиканских учебных центров МЧС и Медицины катастроф.</a:t>
            </a:r>
          </a:p>
          <a:p>
            <a:pPr marL="285750" indent="-285750" algn="just"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ru-RU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1093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07FC315-FEEA-46F8-87EE-91CD43967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953" y="4785293"/>
            <a:ext cx="3078000" cy="2052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71F6E6C-52D5-43AC-9CBF-22BDB276E44B}"/>
              </a:ext>
            </a:extLst>
          </p:cNvPr>
          <p:cNvSpPr/>
          <p:nvPr/>
        </p:nvSpPr>
        <p:spPr>
          <a:xfrm>
            <a:off x="6892" y="827608"/>
            <a:ext cx="12182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883F288-03C4-4368-AC03-7284B4C0D504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BEAA59D-25C7-4528-8347-1CDFFFDA5D59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Номер слайда 10">
            <a:extLst>
              <a:ext uri="{FF2B5EF4-FFF2-40B4-BE49-F238E27FC236}">
                <a16:creationId xmlns:a16="http://schemas.microsoft.com/office/drawing/2014/main" id="{BF0594AA-41C1-4332-9C0B-2E2FAD65D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37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4A45695-B24A-4C27-913A-93DEFAF1B897}"/>
              </a:ext>
            </a:extLst>
          </p:cNvPr>
          <p:cNvSpPr/>
          <p:nvPr/>
        </p:nvSpPr>
        <p:spPr>
          <a:xfrm>
            <a:off x="-3047" y="685459"/>
            <a:ext cx="12204000" cy="540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>
            <a:noAutofit/>
          </a:bodyPr>
          <a:lstStyle/>
          <a:p>
            <a:pPr algn="ctr"/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B560C5-D03D-4F64-807A-29092F714188}"/>
              </a:ext>
            </a:extLst>
          </p:cNvPr>
          <p:cNvSpPr txBox="1"/>
          <p:nvPr/>
        </p:nvSpPr>
        <p:spPr>
          <a:xfrm>
            <a:off x="1543950" y="1340786"/>
            <a:ext cx="6804000" cy="32887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57188" algn="just">
              <a:spcAft>
                <a:spcPts val="1200"/>
              </a:spcAft>
              <a:buClr>
                <a:srgbClr val="C00000"/>
              </a:buClr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Количество участников более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 человек.</a:t>
            </a:r>
          </a:p>
          <a:p>
            <a:pPr marL="357188" algn="just">
              <a:spcAft>
                <a:spcPts val="600"/>
              </a:spcAft>
              <a:buClr>
                <a:srgbClr val="C00000"/>
              </a:buClr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В рамках Форума прошел ряд семинаров:</a:t>
            </a:r>
          </a:p>
          <a:p>
            <a:pPr marL="742950" lvl="1" indent="-285750" algn="just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26447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«Лучшие практики по охране труда и безопасности», </a:t>
            </a:r>
          </a:p>
          <a:p>
            <a:pPr marL="742950" lvl="1" indent="-285750" algn="just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26447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«О разработке и эффективности системы управления охраной труда на предприятии»,</a:t>
            </a:r>
          </a:p>
          <a:p>
            <a:pPr marL="742950" lvl="1" indent="-285750" algn="just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26447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«Влияние безопасных условий труда на повышение производительности труда», </a:t>
            </a:r>
          </a:p>
          <a:p>
            <a:pPr marL="742950" lvl="1" indent="-285750" algn="just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26447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«Факторы производственной среды, переход на систему оценки рисков – особенности нормативной базы» и другие. 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57FADFE-1E57-4098-9A2E-57DBAA37C197}"/>
              </a:ext>
            </a:extLst>
          </p:cNvPr>
          <p:cNvSpPr/>
          <p:nvPr/>
        </p:nvSpPr>
        <p:spPr>
          <a:xfrm>
            <a:off x="6096" y="771050"/>
            <a:ext cx="121767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26447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II </a:t>
            </a:r>
            <a:r>
              <a:rPr lang="ru-RU" sz="2000" b="1" dirty="0">
                <a:solidFill>
                  <a:srgbClr val="26447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Республиканский Форум «Стремление к нулю: стратегия в сфере охраны труда»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EF9C766-6DDE-408F-9F9D-67F3003F0C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175048C-3CDE-47B0-85E3-347ACF3356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7" t="15263" r="30424" b="6159"/>
          <a:stretch/>
        </p:blipFill>
        <p:spPr>
          <a:xfrm>
            <a:off x="-13927" y="1222736"/>
            <a:ext cx="1873261" cy="1800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57B9596-B902-4DAC-9461-6479C7EDD2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333"/>
          <a:stretch/>
        </p:blipFill>
        <p:spPr>
          <a:xfrm>
            <a:off x="8360229" y="1224209"/>
            <a:ext cx="3830709" cy="3564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AD0BD4C-EF06-426B-B389-E7EA50A5C2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192" y="4795232"/>
            <a:ext cx="3078000" cy="2052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BC25FE5-BDC2-4D1D-8542-113C12D6C0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" r="4953" b="7609"/>
          <a:stretch/>
        </p:blipFill>
        <p:spPr>
          <a:xfrm>
            <a:off x="2971462" y="4802765"/>
            <a:ext cx="3078000" cy="20520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51D15B1-1283-4F03-939A-FA8166AC6B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2" t="7180" r="19074" b="6392"/>
          <a:stretch/>
        </p:blipFill>
        <p:spPr>
          <a:xfrm>
            <a:off x="-3844" y="3010550"/>
            <a:ext cx="1873260" cy="180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476F3AA-AA04-4997-AD18-1596EA85B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8" t="15099"/>
          <a:stretch/>
        </p:blipFill>
        <p:spPr>
          <a:xfrm>
            <a:off x="-104283" y="4799707"/>
            <a:ext cx="3078761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055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38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CD9D908-16FC-4C77-B0B3-389555AC15EC}"/>
              </a:ext>
            </a:extLst>
          </p:cNvPr>
          <p:cNvSpPr/>
          <p:nvPr/>
        </p:nvSpPr>
        <p:spPr>
          <a:xfrm>
            <a:off x="-3047" y="797791"/>
            <a:ext cx="12182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результате активных действий профсоюзов: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2041B25-7F55-4E4A-92F3-1A39A78C7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7FDE69-B49B-4F48-80F6-4A07248D545A}"/>
              </a:ext>
            </a:extLst>
          </p:cNvPr>
          <p:cNvSpPr txBox="1"/>
          <p:nvPr/>
        </p:nvSpPr>
        <p:spPr>
          <a:xfrm>
            <a:off x="948358" y="1293633"/>
            <a:ext cx="9516717" cy="8062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26447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Проведена специальная оценка условий труда </a:t>
            </a:r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более 90% </a:t>
            </a:r>
            <a:r>
              <a:rPr lang="ru-RU" sz="2000" b="1" dirty="0">
                <a:solidFill>
                  <a:srgbClr val="26447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рабочих мест в организациях Республики Татарстан по данным ФГИС на 01.01.2020</a:t>
            </a:r>
            <a:r>
              <a:rPr lang="ru-RU" b="1" dirty="0">
                <a:solidFill>
                  <a:srgbClr val="26447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  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B96579A5-84F4-4CBF-BAC2-16FFFDC55F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6019358"/>
              </p:ext>
            </p:extLst>
          </p:nvPr>
        </p:nvGraphicFramePr>
        <p:xfrm>
          <a:off x="1076080" y="4025782"/>
          <a:ext cx="9936474" cy="2891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Таблица 7">
            <a:extLst>
              <a:ext uri="{FF2B5EF4-FFF2-40B4-BE49-F238E27FC236}">
                <a16:creationId xmlns:a16="http://schemas.microsoft.com/office/drawing/2014/main" id="{91E2925C-F96B-4287-BD0A-54F9EB4A6E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807662"/>
              </p:ext>
            </p:extLst>
          </p:nvPr>
        </p:nvGraphicFramePr>
        <p:xfrm>
          <a:off x="1317762" y="2018203"/>
          <a:ext cx="9028873" cy="11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28873">
                  <a:extLst>
                    <a:ext uri="{9D8B030D-6E8A-4147-A177-3AD203B41FA5}">
                      <a16:colId xmlns:a16="http://schemas.microsoft.com/office/drawing/2014/main" val="2504273952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u="none" dirty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С 01.01.2014 по 01.01.2020 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3303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b="1" dirty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СОУТ проведена в </a:t>
                      </a:r>
                      <a:r>
                        <a:rPr lang="ru-RU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19 404</a:t>
                      </a:r>
                      <a:r>
                        <a:rPr lang="ru-RU" b="1" dirty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организациях,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98196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b="1" dirty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оценено </a:t>
                      </a:r>
                      <a:r>
                        <a:rPr lang="ru-RU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786 тыс. </a:t>
                      </a:r>
                      <a:r>
                        <a:rPr lang="ru-RU" b="1" dirty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рабочих мест, на которых занято более </a:t>
                      </a:r>
                      <a:r>
                        <a:rPr lang="ru-RU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1,1 млн </a:t>
                      </a:r>
                      <a:r>
                        <a:rPr lang="ru-RU" b="1" dirty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работников.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854289"/>
                  </a:ext>
                </a:extLst>
              </a:tr>
            </a:tbl>
          </a:graphicData>
        </a:graphic>
      </p:graphicFrame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BDFB37B-B329-472E-A0B1-05CDF90C8A05}"/>
              </a:ext>
            </a:extLst>
          </p:cNvPr>
          <p:cNvSpPr/>
          <p:nvPr/>
        </p:nvSpPr>
        <p:spPr>
          <a:xfrm>
            <a:off x="-3047" y="3322500"/>
            <a:ext cx="12164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Результаты СОУТ в Республике Татарстан</a:t>
            </a:r>
          </a:p>
          <a:p>
            <a:pPr algn="ctr"/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по классам условий труда, рабочих мест</a:t>
            </a:r>
          </a:p>
        </p:txBody>
      </p:sp>
    </p:spTree>
    <p:extLst>
      <p:ext uri="{BB962C8B-B14F-4D97-AF65-F5344CB8AC3E}">
        <p14:creationId xmlns:p14="http://schemas.microsoft.com/office/powerpoint/2010/main" val="21067964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39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2041B25-7F55-4E4A-92F3-1A39A78C7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D1C42AF2-6B80-4D9A-ACF8-124AA6AF79CD}"/>
              </a:ext>
            </a:extLst>
          </p:cNvPr>
          <p:cNvGrpSpPr/>
          <p:nvPr/>
        </p:nvGrpSpPr>
        <p:grpSpPr>
          <a:xfrm>
            <a:off x="325366" y="1762975"/>
            <a:ext cx="8502946" cy="4887672"/>
            <a:chOff x="2327564" y="960581"/>
            <a:chExt cx="5237018" cy="5273964"/>
          </a:xfrm>
        </p:grpSpPr>
        <p:graphicFrame>
          <p:nvGraphicFramePr>
            <p:cNvPr id="18" name="Схема 17">
              <a:extLst>
                <a:ext uri="{FF2B5EF4-FFF2-40B4-BE49-F238E27FC236}">
                  <a16:creationId xmlns:a16="http://schemas.microsoft.com/office/drawing/2014/main" id="{06D754F0-EDFF-47A7-8584-59EFFE7D7F3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121435834"/>
                </p:ext>
              </p:extLst>
            </p:nvPr>
          </p:nvGraphicFramePr>
          <p:xfrm>
            <a:off x="2327564" y="960581"/>
            <a:ext cx="5237018" cy="527396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E4B7F67-2C47-4B55-B51A-6E7022EA7BFD}"/>
                </a:ext>
              </a:extLst>
            </p:cNvPr>
            <p:cNvSpPr txBox="1"/>
            <p:nvPr/>
          </p:nvSpPr>
          <p:spPr>
            <a:xfrm>
              <a:off x="2882826" y="5508262"/>
              <a:ext cx="2011373" cy="697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 sz="2000" b="1">
                  <a:solidFill>
                    <a:prstClr val="black"/>
                  </a:solidFill>
                  <a:latin typeface="Calibri" panose="020F0502020204030204"/>
                </a:defRPr>
              </a:lvl1pPr>
            </a:lstStyle>
            <a:p>
              <a:r>
                <a:rPr lang="ru-RU" dirty="0"/>
                <a:t>КАЗ </a:t>
              </a:r>
              <a:r>
                <a:rPr lang="ru-RU" dirty="0" err="1"/>
                <a:t>им.С.П.Горбунова</a:t>
              </a:r>
              <a:r>
                <a:rPr lang="ru-RU" dirty="0"/>
                <a:t> – филиал ПАО «Туполев»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0747786-2B2C-4D20-93E9-3EDBFEEB992E}"/>
                </a:ext>
              </a:extLst>
            </p:cNvPr>
            <p:cNvSpPr txBox="1"/>
            <p:nvPr/>
          </p:nvSpPr>
          <p:spPr>
            <a:xfrm>
              <a:off x="2762301" y="2854190"/>
              <a:ext cx="2252422" cy="697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>
                  <a:solidFill>
                    <a:prstClr val="black"/>
                  </a:solidFill>
                  <a:latin typeface="Calibri" panose="020F0502020204030204"/>
                </a:rPr>
                <a:t>АО «</a:t>
              </a:r>
              <a:r>
                <a:rPr lang="ru-RU" sz="2000" b="1" dirty="0" err="1">
                  <a:solidFill>
                    <a:prstClr val="black"/>
                  </a:solidFill>
                  <a:latin typeface="Calibri" panose="020F0502020204030204"/>
                </a:rPr>
                <a:t>Кукморский</a:t>
              </a:r>
              <a:r>
                <a:rPr lang="ru-RU" sz="2000" b="1" dirty="0">
                  <a:solidFill>
                    <a:prstClr val="black"/>
                  </a:solidFill>
                  <a:latin typeface="Calibri" panose="020F0502020204030204"/>
                </a:rPr>
                <a:t> валяльно-войлочный комбинат»</a:t>
              </a:r>
            </a:p>
          </p:txBody>
        </p:sp>
      </p:grp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D4CF022-ED62-424E-A76E-FE145A525130}"/>
              </a:ext>
            </a:extLst>
          </p:cNvPr>
          <p:cNvSpPr/>
          <p:nvPr/>
        </p:nvSpPr>
        <p:spPr>
          <a:xfrm>
            <a:off x="18096" y="843295"/>
            <a:ext cx="12164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ИНФОРМАЦИЯ</a:t>
            </a:r>
          </a:p>
          <a:p>
            <a:pPr algn="ctr"/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о затратах на мероприятия по охране труда</a:t>
            </a:r>
            <a:endParaRPr lang="ru-RU" sz="2400" b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6CC6375-84E4-4B58-A4C4-B603B0EE0EFF}"/>
              </a:ext>
            </a:extLst>
          </p:cNvPr>
          <p:cNvSpPr/>
          <p:nvPr/>
        </p:nvSpPr>
        <p:spPr>
          <a:xfrm>
            <a:off x="9031226" y="2827984"/>
            <a:ext cx="3033073" cy="2754600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Затраты </a:t>
            </a:r>
          </a:p>
          <a:p>
            <a:pPr algn="ctr">
              <a:buClr>
                <a:srgbClr val="C00000"/>
              </a:buClr>
            </a:pP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 мероприятия </a:t>
            </a:r>
          </a:p>
          <a:p>
            <a:pPr algn="ctr">
              <a:buClr>
                <a:srgbClr val="C00000"/>
              </a:buClr>
            </a:pP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 охране труда </a:t>
            </a:r>
          </a:p>
          <a:p>
            <a:pPr algn="ctr">
              <a:buClr>
                <a:srgbClr val="C00000"/>
              </a:buClr>
            </a:pP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 предприятиях, </a:t>
            </a:r>
          </a:p>
          <a:p>
            <a:pPr algn="ctr">
              <a:buClr>
                <a:srgbClr val="C00000"/>
              </a:buClr>
            </a:pP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где созданы ППО, </a:t>
            </a:r>
          </a:p>
          <a:p>
            <a:pPr algn="ctr">
              <a:buClr>
                <a:srgbClr val="C00000"/>
              </a:buClr>
            </a:pP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2019 году</a:t>
            </a:r>
          </a:p>
          <a:p>
            <a:pPr algn="ctr">
              <a:spcBef>
                <a:spcPts val="600"/>
              </a:spcBef>
              <a:buClr>
                <a:srgbClr val="C00000"/>
              </a:buClr>
            </a:pPr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увеличены</a:t>
            </a:r>
          </a:p>
          <a:p>
            <a:pPr algn="ctr">
              <a:buClr>
                <a:srgbClr val="C00000"/>
              </a:buClr>
            </a:pPr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на 18%!</a:t>
            </a:r>
            <a:endParaRPr lang="ru-RU" sz="2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751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A07644-1AFA-48A0-A51A-F062DDDD07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20"/>
          <a:stretch/>
        </p:blipFill>
        <p:spPr>
          <a:xfrm>
            <a:off x="6086856" y="6099121"/>
            <a:ext cx="6120000" cy="119756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E4BFD77-6607-4179-B8F6-77CE6A2D911B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Номер слайда 10">
            <a:extLst>
              <a:ext uri="{FF2B5EF4-FFF2-40B4-BE49-F238E27FC236}">
                <a16:creationId xmlns:a16="http://schemas.microsoft.com/office/drawing/2014/main" id="{9515AC7F-DCAB-4B46-893C-4BB1FC562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8B495EA-619E-4DA7-90D6-0FA3C86B5008}"/>
              </a:ext>
            </a:extLst>
          </p:cNvPr>
          <p:cNvSpPr/>
          <p:nvPr/>
        </p:nvSpPr>
        <p:spPr>
          <a:xfrm>
            <a:off x="4789900" y="2614440"/>
            <a:ext cx="6120000" cy="30600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07000"/>
              </a:lnSpc>
            </a:pP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«У профсоюзов особая роль. Вы законодательно наделены широкими полномочиями для защиты трудовых прав граждан, и ваш большой, во многом без всякого преувеличения уникальный опыт надёжного партнёрства с государством в этой сфере невозможно переоценить».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</a:pPr>
            <a:endParaRPr lang="ru-RU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</a:pP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В.В. Путин</a:t>
            </a:r>
          </a:p>
        </p:txBody>
      </p:sp>
      <p:pic>
        <p:nvPicPr>
          <p:cNvPr id="17" name="Picture 4" descr="Картинки по запросу фото путина на 10 съезде ФНПР">
            <a:extLst>
              <a:ext uri="{FF2B5EF4-FFF2-40B4-BE49-F238E27FC236}">
                <a16:creationId xmlns:a16="http://schemas.microsoft.com/office/drawing/2014/main" id="{C9D39FBB-6DFE-4C3A-999A-504C249AF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6" r="39989"/>
          <a:stretch/>
        </p:blipFill>
        <p:spPr bwMode="auto">
          <a:xfrm>
            <a:off x="-21335" y="1963753"/>
            <a:ext cx="3717107" cy="414451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D90693D-EF4A-4559-9645-24AF36DC53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6" t="58320" r="-1"/>
          <a:stretch/>
        </p:blipFill>
        <p:spPr>
          <a:xfrm>
            <a:off x="-21335" y="6099121"/>
            <a:ext cx="6120000" cy="1193308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742B70B-C0A9-45C6-9877-68F1F8648D0D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E4EEF98-DC4B-47C8-BF14-E9048F7FDD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32" b="53851"/>
          <a:stretch/>
        </p:blipFill>
        <p:spPr>
          <a:xfrm>
            <a:off x="-3048" y="668370"/>
            <a:ext cx="12204000" cy="13206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5A1FEC-FCA6-4AC6-B94D-668B738AF4B9}"/>
              </a:ext>
            </a:extLst>
          </p:cNvPr>
          <p:cNvSpPr txBox="1"/>
          <p:nvPr/>
        </p:nvSpPr>
        <p:spPr>
          <a:xfrm>
            <a:off x="6094" y="1030879"/>
            <a:ext cx="11707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Х СЪЕЗД ФЕДЕРАЦИИ НЕЗАВИСИМЫХ ПРОФСОЮЗОВ РОССИИ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D30184-88D3-4FA7-9730-6B590B150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686" y="687235"/>
            <a:ext cx="1132522" cy="115171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54ED465-15FE-4574-9F31-7BEF106B22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32" b="53851"/>
          <a:stretch/>
        </p:blipFill>
        <p:spPr>
          <a:xfrm>
            <a:off x="-21335" y="668370"/>
            <a:ext cx="12204000" cy="132069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112C445-CE4C-4D89-B4B6-829D2F035E01}"/>
              </a:ext>
            </a:extLst>
          </p:cNvPr>
          <p:cNvSpPr txBox="1"/>
          <p:nvPr/>
        </p:nvSpPr>
        <p:spPr>
          <a:xfrm>
            <a:off x="-12193" y="1030879"/>
            <a:ext cx="11707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Х СЪЕЗД ФЕДЕРАЦИИ НЕЗАВИСИМЫХ ПРОФСОЮЗОВ РОССИИ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5C0906A-5047-4899-93A9-2656DE00A2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399" y="687235"/>
            <a:ext cx="1132522" cy="115171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359AA7D-2895-4A32-A170-C786459A26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612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40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2041B25-7F55-4E4A-92F3-1A39A78C7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D4CF022-ED62-424E-A76E-FE145A525130}"/>
              </a:ext>
            </a:extLst>
          </p:cNvPr>
          <p:cNvSpPr/>
          <p:nvPr/>
        </p:nvSpPr>
        <p:spPr>
          <a:xfrm>
            <a:off x="6892" y="956994"/>
            <a:ext cx="121759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ДИНАМИКА</a:t>
            </a:r>
          </a:p>
          <a:p>
            <a:pPr algn="ctr"/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производственного травматизма в Республике Татарстан</a:t>
            </a: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F09BF46F-7832-4EE5-8B89-1A651EDD71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9761182"/>
              </p:ext>
            </p:extLst>
          </p:nvPr>
        </p:nvGraphicFramePr>
        <p:xfrm>
          <a:off x="25973" y="2330252"/>
          <a:ext cx="9018636" cy="4332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3E1BE49-70FA-401F-BE2C-AC694A3EED74}"/>
              </a:ext>
            </a:extLst>
          </p:cNvPr>
          <p:cNvSpPr txBox="1"/>
          <p:nvPr/>
        </p:nvSpPr>
        <p:spPr>
          <a:xfrm>
            <a:off x="6402742" y="4227924"/>
            <a:ext cx="599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н/д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21D8AF-EA52-479B-9156-26011E34AEAB}"/>
              </a:ext>
            </a:extLst>
          </p:cNvPr>
          <p:cNvSpPr txBox="1"/>
          <p:nvPr/>
        </p:nvSpPr>
        <p:spPr>
          <a:xfrm>
            <a:off x="8398565" y="2495867"/>
            <a:ext cx="3646673" cy="3229071"/>
          </a:xfrm>
          <a:prstGeom prst="rect">
            <a:avLst/>
          </a:prstGeom>
          <a:noFill/>
          <a:ln w="38100">
            <a:solidFill>
              <a:srgbClr val="264478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ru-RU" sz="2000" b="1" dirty="0">
                <a:solidFill>
                  <a:srgbClr val="264478"/>
                </a:solidFill>
              </a:rPr>
              <a:t>СНИЖЕНИЕ</a:t>
            </a:r>
          </a:p>
          <a:p>
            <a:pPr algn="ctr"/>
            <a:r>
              <a:rPr lang="ru-RU" sz="2000" b="1" dirty="0">
                <a:solidFill>
                  <a:srgbClr val="264478"/>
                </a:solidFill>
              </a:rPr>
              <a:t>количества пострадавших</a:t>
            </a:r>
          </a:p>
          <a:p>
            <a:pPr marL="285750" indent="-285750">
              <a:buFontTx/>
              <a:buChar char="-"/>
            </a:pPr>
            <a:r>
              <a:rPr lang="ru-RU" sz="2000" b="1" dirty="0"/>
              <a:t>с тяжелыми последствиями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на 40%</a:t>
            </a:r>
            <a:r>
              <a:rPr lang="ru-RU" sz="2000" b="1" dirty="0"/>
              <a:t>:</a:t>
            </a:r>
          </a:p>
          <a:p>
            <a:pPr indent="719138"/>
            <a:r>
              <a:rPr lang="ru-RU" sz="2000" b="1" dirty="0"/>
              <a:t>2019 г. – 81 человек,</a:t>
            </a:r>
          </a:p>
          <a:p>
            <a:pPr indent="719138"/>
            <a:r>
              <a:rPr lang="ru-RU" sz="2000" b="1" dirty="0"/>
              <a:t>2018 г. – 135 человек;</a:t>
            </a:r>
          </a:p>
          <a:p>
            <a:pPr marL="285750" indent="-285750">
              <a:buFontTx/>
              <a:buChar char="-"/>
            </a:pPr>
            <a:r>
              <a:rPr lang="ru-RU" sz="2000" b="1" dirty="0"/>
              <a:t>со смертельным исходом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на 20%</a:t>
            </a:r>
            <a:r>
              <a:rPr lang="ru-RU" sz="2000" b="1" dirty="0"/>
              <a:t>:</a:t>
            </a:r>
          </a:p>
          <a:p>
            <a:pPr indent="719138"/>
            <a:r>
              <a:rPr lang="ru-RU" sz="2000" b="1" dirty="0"/>
              <a:t>2019 г. – 31 человек,</a:t>
            </a:r>
          </a:p>
          <a:p>
            <a:pPr indent="719138"/>
            <a:r>
              <a:rPr lang="ru-RU" sz="2000" b="1" dirty="0"/>
              <a:t>2018 г. – 39 человек.</a:t>
            </a:r>
          </a:p>
        </p:txBody>
      </p:sp>
    </p:spTree>
    <p:extLst>
      <p:ext uri="{BB962C8B-B14F-4D97-AF65-F5344CB8AC3E}">
        <p14:creationId xmlns:p14="http://schemas.microsoft.com/office/powerpoint/2010/main" val="31512968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41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CD9D908-16FC-4C77-B0B3-389555AC15EC}"/>
              </a:ext>
            </a:extLst>
          </p:cNvPr>
          <p:cNvSpPr/>
          <p:nvPr/>
        </p:nvSpPr>
        <p:spPr>
          <a:xfrm>
            <a:off x="-21144" y="911097"/>
            <a:ext cx="1220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2019 году: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2041B25-7F55-4E4A-92F3-1A39A78C7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ADC810-019F-4DAD-8CAD-F0C024F6FBD6}"/>
              </a:ext>
            </a:extLst>
          </p:cNvPr>
          <p:cNvSpPr txBox="1"/>
          <p:nvPr/>
        </p:nvSpPr>
        <p:spPr>
          <a:xfrm>
            <a:off x="3180388" y="1734024"/>
            <a:ext cx="5605669" cy="1044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ЕЖЕГОДНО ВЫЯВЛЯЕТСЯ</a:t>
            </a:r>
            <a:r>
              <a:rPr lang="ru-RU" sz="2000" b="1" dirty="0">
                <a:solidFill>
                  <a:srgbClr val="264478"/>
                </a:solidFill>
              </a:rPr>
              <a:t> </a:t>
            </a:r>
            <a:r>
              <a:rPr lang="ru-RU" sz="2000" b="1" dirty="0"/>
              <a:t>порядка</a:t>
            </a:r>
          </a:p>
          <a:p>
            <a:pPr algn="ctr"/>
            <a:r>
              <a:rPr lang="ru-RU" sz="2000" b="1" dirty="0">
                <a:solidFill>
                  <a:srgbClr val="264478"/>
                </a:solidFill>
              </a:rPr>
              <a:t> </a:t>
            </a:r>
            <a:r>
              <a:rPr lang="ru-RU" sz="2000" b="1" dirty="0">
                <a:solidFill>
                  <a:srgbClr val="C00000"/>
                </a:solidFill>
              </a:rPr>
              <a:t>200 СЛУЧАЕВ ПРОФ. ЗАБОЛЕВАНИЙ</a:t>
            </a:r>
            <a:r>
              <a:rPr lang="ru-RU" sz="2000" b="1" dirty="0">
                <a:solidFill>
                  <a:srgbClr val="264478"/>
                </a:solidFill>
              </a:rPr>
              <a:t>:</a:t>
            </a:r>
          </a:p>
          <a:p>
            <a:pPr algn="ctr"/>
            <a:r>
              <a:rPr lang="ru-RU" sz="2000" b="1" dirty="0"/>
              <a:t>2019 г. – 191 случай, 2018 г. – 215 случаев.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F36742-137E-445E-9AA3-53270B28C7AB}"/>
              </a:ext>
            </a:extLst>
          </p:cNvPr>
          <p:cNvSpPr txBox="1"/>
          <p:nvPr/>
        </p:nvSpPr>
        <p:spPr>
          <a:xfrm>
            <a:off x="2272792" y="3130669"/>
            <a:ext cx="7646415" cy="1332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ОФИЦИАЛЬНЫЕ ДАННЫЕ </a:t>
            </a:r>
          </a:p>
          <a:p>
            <a:pPr indent="358775"/>
            <a:r>
              <a:rPr lang="ru-RU" sz="2000" b="1" dirty="0"/>
              <a:t>- о производственном травматизме,  </a:t>
            </a:r>
          </a:p>
          <a:p>
            <a:pPr indent="358775"/>
            <a:r>
              <a:rPr lang="ru-RU" sz="2000" b="1" dirty="0"/>
              <a:t>- профессиональной заболеваемости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НЕ СООТВЕТСТВУЮТ ДЕЙСТВИТЕЛЬНОСТИ!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664A1F-D8C9-4ECF-95B1-0FE5F3FF7BAD}"/>
              </a:ext>
            </a:extLst>
          </p:cNvPr>
          <p:cNvSpPr txBox="1"/>
          <p:nvPr/>
        </p:nvSpPr>
        <p:spPr>
          <a:xfrm>
            <a:off x="1227350" y="4815314"/>
            <a:ext cx="9511747" cy="163121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РЕЗУЛЬТАТЫ СОУТ  </a:t>
            </a:r>
            <a:r>
              <a:rPr lang="ru-RU" sz="2000" b="1" dirty="0"/>
              <a:t>из-за</a:t>
            </a:r>
          </a:p>
          <a:p>
            <a:pPr marL="87313" indent="-87313"/>
            <a:r>
              <a:rPr lang="ru-RU" sz="2000" b="1" dirty="0"/>
              <a:t>- недостаточной компетенции комиссии по проведению СОУТ на предприятиях, </a:t>
            </a:r>
          </a:p>
          <a:p>
            <a:pPr marL="87313" indent="-87313"/>
            <a:r>
              <a:rPr lang="ru-RU" sz="2000" b="1" dirty="0"/>
              <a:t>- отсутствия контроля за действиями экспертов организаций, выявляющих опасные и вредные производственные факторы на рабочих местах,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ЗАЧАСТУЮ НЕОБЪЕКТИВНЫ!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8BE12F7C-8EE1-44E8-A100-38FCF398F594}"/>
              </a:ext>
            </a:extLst>
          </p:cNvPr>
          <p:cNvGrpSpPr>
            <a:grpSpLocks noChangeAspect="1"/>
          </p:cNvGrpSpPr>
          <p:nvPr/>
        </p:nvGrpSpPr>
        <p:grpSpPr>
          <a:xfrm>
            <a:off x="4591458" y="953235"/>
            <a:ext cx="394950" cy="386091"/>
            <a:chOff x="166431" y="995752"/>
            <a:chExt cx="1676545" cy="177872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57EFDC89-7B2B-4295-96C2-2F99621E2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6431" y="995752"/>
              <a:ext cx="1676545" cy="1676545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8518677D-A447-4E29-A3C5-B6F825F6CA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67" t="15518" r="86593" b="13656"/>
            <a:stretch/>
          </p:blipFill>
          <p:spPr>
            <a:xfrm>
              <a:off x="741679" y="1097931"/>
              <a:ext cx="721361" cy="16765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97489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42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CD9D908-16FC-4C77-B0B3-389555AC15EC}"/>
              </a:ext>
            </a:extLst>
          </p:cNvPr>
          <p:cNvSpPr/>
          <p:nvPr/>
        </p:nvSpPr>
        <p:spPr>
          <a:xfrm>
            <a:off x="18316" y="5912353"/>
            <a:ext cx="121645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Сохранение здоровья работников ‒ объективная и насущная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необходимость сегодняшнего дня!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14FDED9-6B1A-4AFF-BF1F-AB868F4ADA51}"/>
              </a:ext>
            </a:extLst>
          </p:cNvPr>
          <p:cNvSpPr/>
          <p:nvPr/>
        </p:nvSpPr>
        <p:spPr>
          <a:xfrm>
            <a:off x="7823" y="765965"/>
            <a:ext cx="121828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Федерация профсоюзов считает необходимым</a:t>
            </a:r>
          </a:p>
          <a:p>
            <a:pPr indent="177800" algn="ctr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обеспечить решение задач принятой  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съездом ФНПР Резолюции </a:t>
            </a:r>
          </a:p>
          <a:p>
            <a:pPr indent="177800" algn="ctr"/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«Создание механизмов управления условиями и охраной </a:t>
            </a:r>
          </a:p>
          <a:p>
            <a:pPr indent="177800" algn="ctr"/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труда – основа управления профессиональными рисками»: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9E3D6B0-CF51-42F1-877E-67AB51A88F7E}"/>
              </a:ext>
            </a:extLst>
          </p:cNvPr>
          <p:cNvSpPr/>
          <p:nvPr/>
        </p:nvSpPr>
        <p:spPr>
          <a:xfrm>
            <a:off x="266853" y="2157221"/>
            <a:ext cx="11736000" cy="372409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457200" indent="-457200" algn="just">
              <a:spcBef>
                <a:spcPts val="600"/>
              </a:spcBef>
              <a:buClr>
                <a:srgbClr val="C00000"/>
              </a:buClr>
              <a:buFont typeface="+mj-lt"/>
              <a:buAutoNum type="arabicPeriod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Продолжить внедрение на предприятиях республики системы управления охраной труда, а также прогрессивных методов организации работ по охране труда, главная цель которых – сохранение жизни и здоровья работников.</a:t>
            </a:r>
          </a:p>
          <a:p>
            <a:pPr marL="457200" indent="-457200" algn="just">
              <a:spcBef>
                <a:spcPts val="600"/>
              </a:spcBef>
              <a:buClr>
                <a:srgbClr val="C00000"/>
              </a:buClr>
              <a:buFont typeface="+mj-lt"/>
              <a:buAutoNum type="arabicPeriod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Развивать институт ведомственного контроля за охраной труда органами государственной власти путем проведения комплексных и целевых проверок подведомственных организаций по вопросам соблюдения работодателями законодательства об охране труда.</a:t>
            </a:r>
          </a:p>
          <a:p>
            <a:pPr marL="457200" indent="-457200" algn="just">
              <a:spcBef>
                <a:spcPts val="600"/>
              </a:spcBef>
              <a:buClr>
                <a:srgbClr val="C00000"/>
              </a:buClr>
              <a:buFont typeface="+mj-lt"/>
              <a:buAutoNum type="arabicPeriod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Уделять повышенное внимание при проведении СОУТ отраслевой специфики предприятий.</a:t>
            </a:r>
          </a:p>
          <a:p>
            <a:pPr marL="457200" indent="-457200" algn="just">
              <a:spcBef>
                <a:spcPts val="600"/>
              </a:spcBef>
              <a:buClr>
                <a:srgbClr val="C00000"/>
              </a:buClr>
              <a:buFont typeface="+mj-lt"/>
              <a:buAutoNum type="arabicPeriod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Усилить роль комиссий по охране труда и активизировать деятельность  уполномоченных (доверенных) лиц по охране труда в каждой организации.</a:t>
            </a:r>
          </a:p>
          <a:p>
            <a:pPr marL="457200" lvl="0" indent="-457200" algn="just">
              <a:spcBef>
                <a:spcPts val="600"/>
              </a:spcBef>
              <a:buClr>
                <a:srgbClr val="C00000"/>
              </a:buClr>
              <a:buFont typeface="+mj-lt"/>
              <a:buAutoNum type="arabicPeriod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Принимать участие в реализации мероприятий подпрограммы «Улучшение условий и охраны труда в Республике Татарстан» Государственной программы «Содействие занятости населения Республики Татарстан на 2014–2025 годы».</a:t>
            </a:r>
          </a:p>
        </p:txBody>
      </p:sp>
    </p:spTree>
    <p:extLst>
      <p:ext uri="{BB962C8B-B14F-4D97-AF65-F5344CB8AC3E}">
        <p14:creationId xmlns:p14="http://schemas.microsoft.com/office/powerpoint/2010/main" val="6496534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0EA891D-4AF4-4A3D-AD5A-ECA6572A868D}"/>
              </a:ext>
            </a:extLst>
          </p:cNvPr>
          <p:cNvSpPr/>
          <p:nvPr/>
        </p:nvSpPr>
        <p:spPr>
          <a:xfrm>
            <a:off x="-3047" y="6036944"/>
            <a:ext cx="12204000" cy="828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>
            <a:noAutofit/>
          </a:bodyPr>
          <a:lstStyle/>
          <a:p>
            <a:pPr algn="ctr"/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43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4A5B7E5-4EFC-44C8-B083-AEF92869D116}"/>
              </a:ext>
            </a:extLst>
          </p:cNvPr>
          <p:cNvSpPr/>
          <p:nvPr/>
        </p:nvSpPr>
        <p:spPr>
          <a:xfrm>
            <a:off x="18097" y="762070"/>
            <a:ext cx="12182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2019 год в Татарстане   –   Год профсоюзного движения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работающей и учащейся студенческой молодежи!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CE9126-8DED-401C-93C0-7261C30F3037}"/>
              </a:ext>
            </a:extLst>
          </p:cNvPr>
          <p:cNvSpPr txBox="1"/>
          <p:nvPr/>
        </p:nvSpPr>
        <p:spPr>
          <a:xfrm>
            <a:off x="1450146" y="2524123"/>
            <a:ext cx="1188280" cy="7048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cs typeface="Times New Roman" panose="02020603050405020304" pitchFamily="18" charset="0"/>
              </a:rPr>
              <a:t>20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EB33DB-5636-4A8B-9894-EF5CB2B45CFB}"/>
              </a:ext>
            </a:extLst>
          </p:cNvPr>
          <p:cNvSpPr txBox="1"/>
          <p:nvPr/>
        </p:nvSpPr>
        <p:spPr>
          <a:xfrm>
            <a:off x="4046121" y="2524121"/>
            <a:ext cx="1188280" cy="7048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cs typeface="Times New Roman" panose="02020603050405020304" pitchFamily="18" charset="0"/>
              </a:rPr>
              <a:t>72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15ED7-F32F-46AD-9BE0-A4B1D7BB6A93}"/>
              </a:ext>
            </a:extLst>
          </p:cNvPr>
          <p:cNvSpPr txBox="1"/>
          <p:nvPr/>
        </p:nvSpPr>
        <p:spPr>
          <a:xfrm>
            <a:off x="6524624" y="2562221"/>
            <a:ext cx="1552575" cy="7429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85725" indent="-85725" algn="ctr">
              <a:lnSpc>
                <a:spcPts val="3000"/>
              </a:lnSpc>
            </a:pPr>
            <a:r>
              <a:rPr lang="ru-RU" sz="4000" b="1" dirty="0">
                <a:solidFill>
                  <a:schemeClr val="bg1"/>
                </a:solidFill>
                <a:cs typeface="Times New Roman" panose="02020603050405020304" pitchFamily="18" charset="0"/>
              </a:rPr>
              <a:t>8,5 тыс.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447BBF-9B06-4C45-B19C-D1CA7F2EC72F}"/>
              </a:ext>
            </a:extLst>
          </p:cNvPr>
          <p:cNvSpPr txBox="1"/>
          <p:nvPr/>
        </p:nvSpPr>
        <p:spPr>
          <a:xfrm>
            <a:off x="9143049" y="2543171"/>
            <a:ext cx="1552575" cy="7429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85725" indent="-85725" algn="ctr">
              <a:lnSpc>
                <a:spcPts val="3000"/>
              </a:lnSpc>
            </a:pPr>
            <a:r>
              <a:rPr lang="ru-RU" sz="4000" b="1" dirty="0">
                <a:solidFill>
                  <a:schemeClr val="bg1"/>
                </a:solidFill>
                <a:cs typeface="Times New Roman" panose="02020603050405020304" pitchFamily="18" charset="0"/>
              </a:rPr>
              <a:t>13,7 тыс.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F10FF7B-B728-4941-AA58-F796D126B2EA}"/>
              </a:ext>
            </a:extLst>
          </p:cNvPr>
          <p:cNvSpPr/>
          <p:nvPr/>
        </p:nvSpPr>
        <p:spPr>
          <a:xfrm>
            <a:off x="7235" y="6084226"/>
            <a:ext cx="12182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На X съезде ФНПР принята Резолюция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«Мотивация и вовлечение – молодежная стратегия ФНПР!»</a:t>
            </a:r>
          </a:p>
        </p:txBody>
      </p:sp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id="{523A93DD-F418-4D9F-A861-6F30DFEC04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4291221"/>
              </p:ext>
            </p:extLst>
          </p:nvPr>
        </p:nvGraphicFramePr>
        <p:xfrm>
          <a:off x="6429004" y="3007148"/>
          <a:ext cx="5705300" cy="2976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20A14C7-E6A5-488E-947E-95ACCD6AA12B}"/>
              </a:ext>
            </a:extLst>
          </p:cNvPr>
          <p:cNvSpPr/>
          <p:nvPr/>
        </p:nvSpPr>
        <p:spPr>
          <a:xfrm>
            <a:off x="7217680" y="1860883"/>
            <a:ext cx="36650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4472C4"/>
                </a:solidFill>
                <a:latin typeface="Cambria" panose="02040503050406030204" pitchFamily="18" charset="0"/>
              </a:rPr>
              <a:t>Численность членов профсоюзов до 35 лет – </a:t>
            </a:r>
            <a:r>
              <a:rPr lang="ru-RU" sz="2000" b="1" dirty="0">
                <a:solidFill>
                  <a:srgbClr val="A20000"/>
                </a:solidFill>
                <a:latin typeface="Cambria" panose="02040503050406030204" pitchFamily="18" charset="0"/>
              </a:rPr>
              <a:t>более 266 тыс. человек!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BCDC9FE-1519-49FC-98A3-A9AAFC07DC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0000">
            <a:off x="9118726" y="3380729"/>
            <a:ext cx="1508383" cy="1090092"/>
          </a:xfrm>
          <a:prstGeom prst="rect">
            <a:avLst/>
          </a:prstGeom>
        </p:spPr>
      </p:pic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AFBD6502-0388-4C8F-A2EC-042DC18050B4}"/>
              </a:ext>
            </a:extLst>
          </p:cNvPr>
          <p:cNvCxnSpPr>
            <a:cxnSpLocks/>
          </p:cNvCxnSpPr>
          <p:nvPr/>
        </p:nvCxnSpPr>
        <p:spPr>
          <a:xfrm flipH="1" flipV="1">
            <a:off x="6207411" y="1861872"/>
            <a:ext cx="34479" cy="4065743"/>
          </a:xfrm>
          <a:prstGeom prst="line">
            <a:avLst/>
          </a:prstGeom>
          <a:ln w="5715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52FF626-D0F8-42B3-8982-E579FABEA1FB}"/>
              </a:ext>
            </a:extLst>
          </p:cNvPr>
          <p:cNvSpPr txBox="1"/>
          <p:nvPr/>
        </p:nvSpPr>
        <p:spPr>
          <a:xfrm>
            <a:off x="114209" y="1679570"/>
            <a:ext cx="59817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/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С 2011 года в Республиканское соглашение включен раздел «Социальная и правовая защита молодежи, укрепление семьи, забота о материнстве и детстве».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FDB4A887-ABD1-43F3-B33C-EDE1FD814DF3}"/>
              </a:ext>
            </a:extLst>
          </p:cNvPr>
          <p:cNvSpPr/>
          <p:nvPr/>
        </p:nvSpPr>
        <p:spPr>
          <a:xfrm>
            <a:off x="2363398" y="4920675"/>
            <a:ext cx="1600999" cy="934139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В отраслевых соглашениях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1A5249C0-FFB5-44A5-B98F-899D40C75318}"/>
              </a:ext>
            </a:extLst>
          </p:cNvPr>
          <p:cNvSpPr/>
          <p:nvPr/>
        </p:nvSpPr>
        <p:spPr>
          <a:xfrm>
            <a:off x="2034636" y="3197919"/>
            <a:ext cx="2251589" cy="739877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В Республиканском соглашении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012BE58-99D4-47C0-9A2D-5751DB6B8318}"/>
              </a:ext>
            </a:extLst>
          </p:cNvPr>
          <p:cNvSpPr/>
          <p:nvPr/>
        </p:nvSpPr>
        <p:spPr>
          <a:xfrm>
            <a:off x="368327" y="4919760"/>
            <a:ext cx="1822562" cy="934138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В территориальных соглашениях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F7EAD0DF-46E7-4852-8F6B-4919338186D7}"/>
              </a:ext>
            </a:extLst>
          </p:cNvPr>
          <p:cNvSpPr/>
          <p:nvPr/>
        </p:nvSpPr>
        <p:spPr>
          <a:xfrm>
            <a:off x="4164379" y="4919760"/>
            <a:ext cx="1537162" cy="914476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В коллективных договорах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C9964F3-1145-4955-BC14-B2EAF56B3E34}"/>
              </a:ext>
            </a:extLst>
          </p:cNvPr>
          <p:cNvCxnSpPr/>
          <p:nvPr/>
        </p:nvCxnSpPr>
        <p:spPr>
          <a:xfrm>
            <a:off x="1285305" y="4641961"/>
            <a:ext cx="3638402" cy="0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9A2A5B2C-960B-46B1-A2FF-DEBADD82137C}"/>
              </a:ext>
            </a:extLst>
          </p:cNvPr>
          <p:cNvCxnSpPr>
            <a:cxnSpLocks/>
          </p:cNvCxnSpPr>
          <p:nvPr/>
        </p:nvCxnSpPr>
        <p:spPr>
          <a:xfrm>
            <a:off x="3147227" y="3988280"/>
            <a:ext cx="6732" cy="900000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5022C7F1-0638-4AFB-B814-038A8BA3B404}"/>
              </a:ext>
            </a:extLst>
          </p:cNvPr>
          <p:cNvCxnSpPr>
            <a:cxnSpLocks/>
          </p:cNvCxnSpPr>
          <p:nvPr/>
        </p:nvCxnSpPr>
        <p:spPr>
          <a:xfrm>
            <a:off x="1306645" y="4641961"/>
            <a:ext cx="0" cy="216000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9E936613-F83F-4B85-A087-C3ABB741A1FC}"/>
              </a:ext>
            </a:extLst>
          </p:cNvPr>
          <p:cNvCxnSpPr>
            <a:cxnSpLocks/>
          </p:cNvCxnSpPr>
          <p:nvPr/>
        </p:nvCxnSpPr>
        <p:spPr>
          <a:xfrm>
            <a:off x="4903256" y="4632732"/>
            <a:ext cx="5017" cy="252000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031960C-A1C0-47ED-89CA-2E5680B92232}"/>
              </a:ext>
            </a:extLst>
          </p:cNvPr>
          <p:cNvSpPr txBox="1"/>
          <p:nvPr/>
        </p:nvSpPr>
        <p:spPr>
          <a:xfrm>
            <a:off x="999265" y="4171538"/>
            <a:ext cx="4509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/>
            <a:r>
              <a:rPr lang="ru-RU" b="1" i="1" dirty="0">
                <a:solidFill>
                  <a:srgbClr val="2644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Аналогичные разделы включены:</a:t>
            </a:r>
          </a:p>
        </p:txBody>
      </p:sp>
    </p:spTree>
    <p:extLst>
      <p:ext uri="{BB962C8B-B14F-4D97-AF65-F5344CB8AC3E}">
        <p14:creationId xmlns:p14="http://schemas.microsoft.com/office/powerpoint/2010/main" val="15991236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3E3AB9-0EA4-46D4-A916-F92367556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953" y="4572000"/>
            <a:ext cx="3240000" cy="2286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DC37E0-0F33-47CD-93E1-1DEC2A3276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095" y="687235"/>
            <a:ext cx="3240000" cy="2160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84B539E-0184-4946-82B9-87D975CB1D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095" y="2709241"/>
            <a:ext cx="3240000" cy="22824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44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CD9D908-16FC-4C77-B0B3-389555AC15EC}"/>
              </a:ext>
            </a:extLst>
          </p:cNvPr>
          <p:cNvSpPr/>
          <p:nvPr/>
        </p:nvSpPr>
        <p:spPr>
          <a:xfrm>
            <a:off x="18097" y="901158"/>
            <a:ext cx="89519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Профсоюзное обучение молодежи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2041B25-7F55-4E4A-92F3-1A39A78C7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0A83DD8-3F78-4515-870F-F69C6B1EAEFD}"/>
              </a:ext>
            </a:extLst>
          </p:cNvPr>
          <p:cNvSpPr/>
          <p:nvPr/>
        </p:nvSpPr>
        <p:spPr>
          <a:xfrm>
            <a:off x="390024" y="1576746"/>
            <a:ext cx="7693574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Многоступенчатые образовательные модули на базе Учебно-исследовательского центра профсоюзов:</a:t>
            </a:r>
          </a:p>
          <a:p>
            <a:pPr marL="536575" indent="-179388" algn="just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mbria" pitchFamily="18" charset="0"/>
              </a:rPr>
              <a:t>трехдневные семинары для членов комиссий по работе с молодежью,</a:t>
            </a:r>
          </a:p>
          <a:p>
            <a:pPr marL="536575" indent="-179388" algn="just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mbria" pitchFamily="18" charset="0"/>
              </a:rPr>
              <a:t>образовательная программа «Школа молодого профсоюзного лидера» для председателей молодежных советов предприятий и организаций республики;</a:t>
            </a:r>
          </a:p>
          <a:p>
            <a:pPr marL="357188" indent="-357188" algn="just"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«Профсоюзные уроки» для учащихся выпускных классов общеобразовательных организаций г. Казани;</a:t>
            </a:r>
          </a:p>
          <a:p>
            <a:pPr marL="357188" indent="-357188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Школа студенческого актива «Поколение П»;</a:t>
            </a:r>
          </a:p>
          <a:p>
            <a:pPr marL="357188" indent="-357188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Инновационные образовательные проекты:</a:t>
            </a:r>
          </a:p>
          <a:p>
            <a:pPr marL="536575" indent="-179388" algn="just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mbria" pitchFamily="18" charset="0"/>
              </a:rPr>
              <a:t>«Студенческий лидер»,</a:t>
            </a:r>
          </a:p>
          <a:p>
            <a:pPr marL="536575" indent="-179388" algn="just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mbria" pitchFamily="18" charset="0"/>
              </a:rPr>
              <a:t>«Золотой актив»,</a:t>
            </a:r>
          </a:p>
          <a:p>
            <a:pPr marL="536575" indent="-179388" algn="just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mbria" pitchFamily="18" charset="0"/>
              </a:rPr>
              <a:t>окружная школа «</a:t>
            </a:r>
            <a:r>
              <a:rPr lang="ru-RU" b="1" dirty="0" err="1">
                <a:latin typeface="Cambria" pitchFamily="18" charset="0"/>
              </a:rPr>
              <a:t>Стипком</a:t>
            </a:r>
            <a:r>
              <a:rPr lang="ru-RU" b="1" dirty="0">
                <a:latin typeface="Cambria" pitchFamily="18" charset="0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17887230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1BB6789-7155-42C3-B3E6-20313675B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743" y="1980837"/>
            <a:ext cx="3636000" cy="277952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14DDF74-0C01-4C8B-946B-BF9D6FB22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685" y="4525275"/>
            <a:ext cx="3641268" cy="2340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45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CD9D908-16FC-4C77-B0B3-389555AC15EC}"/>
              </a:ext>
            </a:extLst>
          </p:cNvPr>
          <p:cNvSpPr/>
          <p:nvPr/>
        </p:nvSpPr>
        <p:spPr>
          <a:xfrm>
            <a:off x="18097" y="841524"/>
            <a:ext cx="1009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Участие во Всероссийских, окружных форумах и конкурсах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2041B25-7F55-4E4A-92F3-1A39A78C7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0A83DD8-3F78-4515-870F-F69C6B1EAEFD}"/>
              </a:ext>
            </a:extLst>
          </p:cNvPr>
          <p:cNvSpPr/>
          <p:nvPr/>
        </p:nvSpPr>
        <p:spPr>
          <a:xfrm>
            <a:off x="409902" y="1457478"/>
            <a:ext cx="7693574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latin typeface="Cambria" pitchFamily="18" charset="0"/>
              </a:rPr>
              <a:t>V Международный молодежный образовательный профсоюзный форум «ТЕМП-2019»,</a:t>
            </a:r>
          </a:p>
          <a:p>
            <a:pPr marL="342900" indent="-342900" algn="just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latin typeface="Cambria" pitchFamily="18" charset="0"/>
              </a:rPr>
              <a:t>XII Всероссийский семинар-совещание по вопросам молодёжной политики ФНПР,</a:t>
            </a:r>
          </a:p>
          <a:p>
            <a:pPr marL="342900" indent="-342900" algn="just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latin typeface="Cambria" pitchFamily="18" charset="0"/>
              </a:rPr>
              <a:t>II Межрегиональная конференция «Социальное партнерство как ресурс развития региона»,</a:t>
            </a:r>
          </a:p>
          <a:p>
            <a:pPr marL="342900" indent="-342900" algn="just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latin typeface="Cambria" pitchFamily="18" charset="0"/>
              </a:rPr>
              <a:t>Всероссийский молодежный профсоюзный форум ФНПР «Стратегический резерв 2019».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A0814FD-761A-4F88-A307-ACF3C6479B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" t="20116" b="12044"/>
          <a:stretch/>
        </p:blipFill>
        <p:spPr>
          <a:xfrm>
            <a:off x="3462743" y="4521673"/>
            <a:ext cx="5112000" cy="2340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28EFA9A-EC03-4C82-98A1-530D8FE2FE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00" y="4518000"/>
            <a:ext cx="3510000" cy="2340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D1C8D54-6022-4D22-B41A-B03A30D37F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526" y="687235"/>
            <a:ext cx="2668569" cy="177904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456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ED2B881-287F-4E48-BC6F-B4F9D7CF18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4"/>
          <a:stretch/>
        </p:blipFill>
        <p:spPr>
          <a:xfrm>
            <a:off x="9187753" y="4694765"/>
            <a:ext cx="3020539" cy="2160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83A92D3-A0A6-447B-9174-4ECCF3B4FC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1" r="18530"/>
          <a:stretch/>
        </p:blipFill>
        <p:spPr>
          <a:xfrm>
            <a:off x="-6353" y="687235"/>
            <a:ext cx="3020539" cy="381889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46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CD9D908-16FC-4C77-B0B3-389555AC15EC}"/>
              </a:ext>
            </a:extLst>
          </p:cNvPr>
          <p:cNvSpPr/>
          <p:nvPr/>
        </p:nvSpPr>
        <p:spPr>
          <a:xfrm>
            <a:off x="3051312" y="938051"/>
            <a:ext cx="6120000" cy="83099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buClr>
                <a:srgbClr val="C00000"/>
              </a:buClr>
            </a:pPr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Пропагандистская, культурно-массовая, спортивно-оздоровительная работа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2041B25-7F55-4E4A-92F3-1A39A78C7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0A83DD8-3F78-4515-870F-F69C6B1EAEFD}"/>
              </a:ext>
            </a:extLst>
          </p:cNvPr>
          <p:cNvSpPr/>
          <p:nvPr/>
        </p:nvSpPr>
        <p:spPr>
          <a:xfrm>
            <a:off x="3130094" y="2983487"/>
            <a:ext cx="6120000" cy="116955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42900" indent="-342900" algn="just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latin typeface="Cambria" pitchFamily="18" charset="0"/>
              </a:rPr>
              <a:t>Республиканских конкурсах агитбригад,</a:t>
            </a:r>
          </a:p>
          <a:p>
            <a:pPr marL="342900" indent="-342900" algn="just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latin typeface="Cambria" pitchFamily="18" charset="0"/>
              </a:rPr>
              <a:t>Спартакиаде по шести видам спорта,</a:t>
            </a:r>
          </a:p>
          <a:p>
            <a:pPr marL="342900" indent="-342900" algn="just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latin typeface="Cambria" pitchFamily="18" charset="0"/>
              </a:rPr>
              <a:t>«Молодежной профсоюзной лыжне – 2019» 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F05CD0-27D9-44BB-9375-C420AA3A092A}"/>
              </a:ext>
            </a:extLst>
          </p:cNvPr>
          <p:cNvSpPr txBox="1"/>
          <p:nvPr/>
        </p:nvSpPr>
        <p:spPr>
          <a:xfrm>
            <a:off x="3067753" y="2133557"/>
            <a:ext cx="6120000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2000" b="1" dirty="0">
                <a:latin typeface="Cambria" pitchFamily="18" charset="0"/>
              </a:rPr>
              <a:t>Молодежный профсоюзный актив республики участвовал в: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C4EC108-D834-4A07-A00D-EA5E6A3F1B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4478626"/>
            <a:ext cx="3564000" cy="2376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F34288C-BB21-4CBB-86CE-B730E772B6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4" b="19470"/>
          <a:stretch/>
        </p:blipFill>
        <p:spPr>
          <a:xfrm>
            <a:off x="3560953" y="4478626"/>
            <a:ext cx="5689141" cy="2376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36EBD72-172E-42C1-A3C8-164A651930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" t="8148" r="3633"/>
          <a:stretch/>
        </p:blipFill>
        <p:spPr>
          <a:xfrm>
            <a:off x="9187753" y="687235"/>
            <a:ext cx="3020539" cy="198400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9EEEEAF-DB08-4B15-B67B-B2DB9E8C24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7" t="11939" r="6774"/>
          <a:stretch/>
        </p:blipFill>
        <p:spPr>
          <a:xfrm>
            <a:off x="9187753" y="2661063"/>
            <a:ext cx="3013200" cy="204132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991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47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CD9D908-16FC-4C77-B0B3-389555AC15EC}"/>
              </a:ext>
            </a:extLst>
          </p:cNvPr>
          <p:cNvSpPr/>
          <p:nvPr/>
        </p:nvSpPr>
        <p:spPr>
          <a:xfrm>
            <a:off x="-3047" y="6264004"/>
            <a:ext cx="121645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Молодежь – главный стратегический ресурс профсоюзов!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14FDED9-6B1A-4AFF-BF1F-AB868F4ADA51}"/>
              </a:ext>
            </a:extLst>
          </p:cNvPr>
          <p:cNvSpPr/>
          <p:nvPr/>
        </p:nvSpPr>
        <p:spPr>
          <a:xfrm>
            <a:off x="7823" y="732947"/>
            <a:ext cx="121828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Федерация профсоюзов считает необходимым</a:t>
            </a:r>
          </a:p>
          <a:p>
            <a:pPr indent="177800" algn="ctr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обеспечить решение задач принятой  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съездом ФНПР Резолюции </a:t>
            </a:r>
          </a:p>
          <a:p>
            <a:pPr indent="177800" algn="ctr"/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«Мотивация и вовлечение – молодежная стратегия ФНПР!»: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FAF577F-6FAB-4968-8DCB-A45D94F3C215}"/>
              </a:ext>
            </a:extLst>
          </p:cNvPr>
          <p:cNvSpPr/>
          <p:nvPr/>
        </p:nvSpPr>
        <p:spPr>
          <a:xfrm>
            <a:off x="281870" y="1704036"/>
            <a:ext cx="11666482" cy="4600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+mj-lt"/>
              <a:buAutoNum type="arabicPeriod"/>
              <a:tabLst>
                <a:tab pos="540385" algn="l"/>
              </a:tabLst>
            </a:pPr>
            <a:r>
              <a:rPr lang="ru-RU" sz="17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Способствовать обеспечению обязательств с более высоким уровнем трудовых, социальных гарантий, затрагивающих права и интересы молодежи в специальных разделах соглашений и коллективных договорах</a:t>
            </a:r>
            <a:r>
              <a:rPr lang="en-US" sz="17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ru-RU" sz="17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+mj-lt"/>
              <a:buAutoNum type="arabicPeriod"/>
              <a:tabLst>
                <a:tab pos="540385" algn="l"/>
              </a:tabLst>
            </a:pPr>
            <a:r>
              <a:rPr lang="ru-RU" sz="17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Продолжить работу по организации многопрофильного обучения среди молодежи с применением современных форм, методов и новейших информационных технологий.</a:t>
            </a:r>
          </a:p>
          <a:p>
            <a:pPr marL="457200" lvl="0" indent="-45720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+mj-lt"/>
              <a:buAutoNum type="arabicPeriod"/>
              <a:tabLst>
                <a:tab pos="540385" algn="l"/>
              </a:tabLst>
            </a:pPr>
            <a:r>
              <a:rPr lang="ru-RU" sz="17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Активизировать работу по представлению интересов работающей и учащейся молодежи в органах государственной и исполнительной власти республики, объединениях работодателей.</a:t>
            </a:r>
          </a:p>
          <a:p>
            <a:pPr marL="457200" indent="-457200" algn="just">
              <a:lnSpc>
                <a:spcPct val="107000"/>
              </a:lnSpc>
              <a:spcBef>
                <a:spcPts val="600"/>
              </a:spcBef>
              <a:buClr>
                <a:srgbClr val="C00000"/>
              </a:buClr>
              <a:buFont typeface="+mj-lt"/>
              <a:buAutoNum type="arabicPeriod"/>
              <a:tabLst>
                <a:tab pos="540385" algn="l"/>
              </a:tabLst>
            </a:pPr>
            <a:r>
              <a:rPr lang="ru-RU" sz="17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Поддерживать и реализовывать инновационные профсоюзные молодежные проекты, направленные на защиту социально-трудовых прав и интересов работающей и учащейся молодежи.</a:t>
            </a:r>
          </a:p>
          <a:p>
            <a:pPr marL="457200" lvl="0" indent="-45720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+mj-lt"/>
              <a:buAutoNum type="arabicPeriod"/>
              <a:tabLst>
                <a:tab pos="540385" algn="l"/>
              </a:tabLst>
            </a:pPr>
            <a:r>
              <a:rPr lang="ru-RU" sz="17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Проводить просветительскую и информационную работу с использованием современных средств связи для укрепления идеологической основы, повышения мотивации профсоюзного членства среди молодежи, формирования положительного имиджа профсоюзов в молодежной среде.</a:t>
            </a:r>
          </a:p>
          <a:p>
            <a:pPr marL="457200" lvl="0" indent="-45720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+mj-lt"/>
              <a:buAutoNum type="arabicPeriod"/>
              <a:tabLst>
                <a:tab pos="540385" algn="l"/>
              </a:tabLst>
            </a:pPr>
            <a:r>
              <a:rPr lang="ru-RU" sz="17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Участвовать в разработке программ поддержки профсоюзной молодежи, направленных на реализацию активной политики занятости, улучшение материального благосостояния и жилищных условий, поддержку молодых семей с детьми и студенчества, расширение доп. гарантий для молодежи.</a:t>
            </a:r>
          </a:p>
        </p:txBody>
      </p:sp>
    </p:spTree>
    <p:extLst>
      <p:ext uri="{BB962C8B-B14F-4D97-AF65-F5344CB8AC3E}">
        <p14:creationId xmlns:p14="http://schemas.microsoft.com/office/powerpoint/2010/main" val="19608781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8029CE9-292A-4632-A44D-9F4748384CB7}"/>
              </a:ext>
            </a:extLst>
          </p:cNvPr>
          <p:cNvSpPr/>
          <p:nvPr/>
        </p:nvSpPr>
        <p:spPr>
          <a:xfrm>
            <a:off x="1" y="3234"/>
            <a:ext cx="12191999" cy="68949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/>
              <a:t>ФЕДЕРАЦИЯ ПРОФСОЮЗОВ РЕСПУБЛИКИ ТАТАРСТАН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F3D4DC8-17F6-47B5-98F0-25A93C5B50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4" y="0"/>
            <a:ext cx="1044000" cy="1044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DBD3612-DE3D-4B2E-99D7-62FDA2A13966}"/>
              </a:ext>
            </a:extLst>
          </p:cNvPr>
          <p:cNvSpPr/>
          <p:nvPr/>
        </p:nvSpPr>
        <p:spPr>
          <a:xfrm>
            <a:off x="0" y="841698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66" algn="ctr"/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По инициативе Федерации профсоюзов Республики Татарстан:</a:t>
            </a:r>
            <a:endParaRPr lang="ru-RU" sz="2400" b="1" i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3" name="Таблица 6">
            <a:extLst>
              <a:ext uri="{FF2B5EF4-FFF2-40B4-BE49-F238E27FC236}">
                <a16:creationId xmlns:a16="http://schemas.microsoft.com/office/drawing/2014/main" id="{297D630C-769C-4998-A5DA-AE404BC821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681573"/>
              </p:ext>
            </p:extLst>
          </p:nvPr>
        </p:nvGraphicFramePr>
        <p:xfrm>
          <a:off x="1318684" y="1445984"/>
          <a:ext cx="9869056" cy="53630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34528">
                  <a:extLst>
                    <a:ext uri="{9D8B030D-6E8A-4147-A177-3AD203B41FA5}">
                      <a16:colId xmlns:a16="http://schemas.microsoft.com/office/drawing/2014/main" val="3805318547"/>
                    </a:ext>
                  </a:extLst>
                </a:gridCol>
                <a:gridCol w="4934528">
                  <a:extLst>
                    <a:ext uri="{9D8B030D-6E8A-4147-A177-3AD203B41FA5}">
                      <a16:colId xmlns:a16="http://schemas.microsoft.com/office/drawing/2014/main" val="450721847"/>
                    </a:ext>
                  </a:extLst>
                </a:gridCol>
              </a:tblGrid>
              <a:tr h="479814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Медицинская реабилитация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Санаторно-курортное лечение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7601418"/>
                  </a:ext>
                </a:extLst>
              </a:tr>
              <a:tr h="449066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с 2009 г.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с 2004 г.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005147"/>
                  </a:ext>
                </a:extLst>
              </a:tr>
              <a:tr h="1325228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b="1" dirty="0">
                          <a:solidFill>
                            <a:srgbClr val="C00000"/>
                          </a:solidFill>
                        </a:rPr>
                        <a:t>ежегодно</a:t>
                      </a:r>
                      <a:r>
                        <a:rPr lang="ru-RU" b="1" dirty="0"/>
                        <a:t> получают лечение </a:t>
                      </a:r>
                      <a:r>
                        <a:rPr lang="ru-RU" b="1" dirty="0">
                          <a:solidFill>
                            <a:srgbClr val="C00000"/>
                          </a:solidFill>
                        </a:rPr>
                        <a:t>более 5 000 </a:t>
                      </a:r>
                      <a:r>
                        <a:rPr lang="ru-RU" b="1" dirty="0"/>
                        <a:t>работающих граждан республики;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b="1" dirty="0"/>
                        <a:t>на общую сумму в 2019 г. – </a:t>
                      </a:r>
                      <a:r>
                        <a:rPr lang="ru-RU" b="1" dirty="0">
                          <a:solidFill>
                            <a:srgbClr val="C00000"/>
                          </a:solidFill>
                        </a:rPr>
                        <a:t>147 млн рублей </a:t>
                      </a:r>
                      <a:r>
                        <a:rPr lang="ru-RU" b="1" dirty="0"/>
                        <a:t>из бюджета РТ.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b="1" dirty="0">
                          <a:solidFill>
                            <a:srgbClr val="C00000"/>
                          </a:solidFill>
                        </a:rPr>
                        <a:t>ежегодно</a:t>
                      </a:r>
                      <a:r>
                        <a:rPr lang="ru-RU" b="1" dirty="0"/>
                        <a:t> получают путевки </a:t>
                      </a:r>
                      <a:r>
                        <a:rPr lang="ru-RU" b="1" dirty="0">
                          <a:solidFill>
                            <a:srgbClr val="C00000"/>
                          </a:solidFill>
                        </a:rPr>
                        <a:t>около 5 000 </a:t>
                      </a:r>
                      <a:r>
                        <a:rPr lang="ru-RU" b="1" dirty="0"/>
                        <a:t>человек;</a:t>
                      </a:r>
                    </a:p>
                    <a:p>
                      <a:pPr marL="285750" indent="-285750" algn="l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b="1" dirty="0"/>
                        <a:t>на общую сумму – в среднем порядка      </a:t>
                      </a:r>
                      <a:r>
                        <a:rPr lang="ru-RU" b="1" dirty="0">
                          <a:solidFill>
                            <a:srgbClr val="C00000"/>
                          </a:solidFill>
                        </a:rPr>
                        <a:t>100 млн рублей</a:t>
                      </a:r>
                      <a:r>
                        <a:rPr lang="ru-RU" b="1" dirty="0"/>
                        <a:t> из бюджета РТ.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701590"/>
                  </a:ext>
                </a:extLst>
              </a:tr>
              <a:tr h="1771656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b="1" dirty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b="1" dirty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b="1" dirty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b="1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endParaRPr lang="ru-RU" b="1" dirty="0"/>
                    </a:p>
                    <a:p>
                      <a:pPr marL="285750" indent="-285750" algn="l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endParaRPr lang="ru-RU" b="1" dirty="0"/>
                    </a:p>
                    <a:p>
                      <a:pPr marL="285750" indent="-285750" algn="l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endParaRPr lang="ru-RU" b="1" dirty="0"/>
                    </a:p>
                    <a:p>
                      <a:pPr marL="285750" indent="-285750" algn="l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endParaRPr lang="ru-RU" b="1" dirty="0"/>
                    </a:p>
                    <a:p>
                      <a:pPr marL="285750" indent="-285750" algn="l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endParaRPr lang="ru-RU" b="1" dirty="0"/>
                    </a:p>
                    <a:p>
                      <a:pPr marL="285750" indent="-285750" algn="l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endParaRPr lang="ru-RU" b="1" dirty="0"/>
                    </a:p>
                    <a:p>
                      <a:pPr marL="285750" indent="-285750" algn="l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endParaRPr lang="ru-RU" b="1" dirty="0"/>
                    </a:p>
                    <a:p>
                      <a:pPr marL="285750" indent="-285750" algn="l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endParaRPr lang="ru-RU" b="1" dirty="0"/>
                    </a:p>
                    <a:p>
                      <a:pPr marL="285750" indent="-285750" algn="l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endParaRPr lang="ru-RU" b="1" dirty="0"/>
                    </a:p>
                    <a:p>
                      <a:pPr marL="0" indent="0" algn="l">
                        <a:buClr>
                          <a:srgbClr val="C00000"/>
                        </a:buClr>
                        <a:buFont typeface="Arial" panose="020B0604020202020204" pitchFamily="34" charset="0"/>
                        <a:buNone/>
                      </a:pPr>
                      <a:endParaRPr lang="ru-RU" b="1" dirty="0"/>
                    </a:p>
                    <a:p>
                      <a:pPr marL="0" indent="0" algn="l">
                        <a:buClr>
                          <a:srgbClr val="C00000"/>
                        </a:buClr>
                        <a:buFont typeface="Arial" panose="020B0604020202020204" pitchFamily="34" charset="0"/>
                        <a:buNone/>
                      </a:pPr>
                      <a:endParaRPr lang="ru-RU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4078495"/>
                  </a:ext>
                </a:extLst>
              </a:tr>
            </a:tbl>
          </a:graphicData>
        </a:graphic>
      </p:graphicFrame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D2B895D-F29E-45E7-9313-636E235E4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235" y="3844288"/>
            <a:ext cx="4644000" cy="2814543"/>
          </a:xfrm>
          <a:prstGeom prst="rect">
            <a:avLst/>
          </a:prstGeom>
          <a:effectLst/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68B4948-8D60-4281-A9D8-E24D14F269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886" y="3844285"/>
            <a:ext cx="4644000" cy="2814546"/>
          </a:xfrm>
          <a:prstGeom prst="rect">
            <a:avLst/>
          </a:prstGeom>
          <a:effectLst/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C30724A-E81B-4E8F-9F37-D94C1269D92E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Номер слайда 10">
            <a:extLst>
              <a:ext uri="{FF2B5EF4-FFF2-40B4-BE49-F238E27FC236}">
                <a16:creationId xmlns:a16="http://schemas.microsoft.com/office/drawing/2014/main" id="{96419892-7B99-4603-B11D-81CB48852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48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4497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DSCN3129">
            <a:extLst>
              <a:ext uri="{FF2B5EF4-FFF2-40B4-BE49-F238E27FC236}">
                <a16:creationId xmlns:a16="http://schemas.microsoft.com/office/drawing/2014/main" id="{5ABD06C7-F7B3-4509-BCC5-894A69A1E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20000" y="4309390"/>
            <a:ext cx="3672000" cy="254537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AC9709A-5431-4B74-A0F3-34D90B774F42}"/>
              </a:ext>
            </a:extLst>
          </p:cNvPr>
          <p:cNvSpPr txBox="1">
            <a:spLocks noChangeArrowheads="1"/>
          </p:cNvSpPr>
          <p:nvPr/>
        </p:nvSpPr>
        <p:spPr>
          <a:xfrm>
            <a:off x="8525905" y="4336756"/>
            <a:ext cx="2194655" cy="33600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solidFill>
                  <a:srgbClr val="002060"/>
                </a:solidFill>
              </a:rPr>
              <a:t>«Васильевский»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2BF5E90-8650-4DC6-AA5C-A055B8CA8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630" y="1862713"/>
            <a:ext cx="3672000" cy="222545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BD62003-789E-4340-BBCD-438C25E58C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905" y="1862713"/>
            <a:ext cx="3672000" cy="244616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6A67D6-0F6D-4967-B3A6-7FD1043D62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013" y="3915766"/>
            <a:ext cx="4860000" cy="294545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8029CE9-292A-4632-A44D-9F4748384CB7}"/>
              </a:ext>
            </a:extLst>
          </p:cNvPr>
          <p:cNvSpPr/>
          <p:nvPr/>
        </p:nvSpPr>
        <p:spPr>
          <a:xfrm>
            <a:off x="1" y="3234"/>
            <a:ext cx="12191999" cy="68949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/>
              <a:t>ФЕДЕРАЦИЯ ПРОФСОЮЗОВ РЕСПУБЛИКИ ТАТАРСТАН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F3D4DC8-17F6-47B5-98F0-25A93C5B50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4" y="0"/>
            <a:ext cx="1044000" cy="1044000"/>
          </a:xfrm>
          <a:prstGeom prst="rect">
            <a:avLst/>
          </a:prstGeom>
        </p:spPr>
      </p:pic>
      <p:sp>
        <p:nvSpPr>
          <p:cNvPr id="7" name="Rectangle 16">
            <a:extLst>
              <a:ext uri="{FF2B5EF4-FFF2-40B4-BE49-F238E27FC236}">
                <a16:creationId xmlns:a16="http://schemas.microsoft.com/office/drawing/2014/main" id="{A31DC70D-B500-42F8-8255-17794CB4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6944" y="3976756"/>
            <a:ext cx="1760419" cy="36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ru-RU" b="1" dirty="0">
                <a:solidFill>
                  <a:srgbClr val="002060"/>
                </a:solidFill>
                <a:latin typeface="+mn-lt"/>
              </a:rPr>
              <a:t>«Ижминводы»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A9FB1E-33D0-49FF-A6B5-F3D1C8E5BB2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0"/>
          <a:stretch/>
        </p:blipFill>
        <p:spPr>
          <a:xfrm>
            <a:off x="-5270" y="4103420"/>
            <a:ext cx="3672000" cy="2757799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Rectangle 15">
            <a:extLst>
              <a:ext uri="{FF2B5EF4-FFF2-40B4-BE49-F238E27FC236}">
                <a16:creationId xmlns:a16="http://schemas.microsoft.com/office/drawing/2014/main" id="{E36401A2-10F7-40A6-9CA2-2ED4DFD99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088168"/>
            <a:ext cx="1874132" cy="36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ru-RU" b="1" dirty="0">
                <a:solidFill>
                  <a:srgbClr val="002060"/>
                </a:solidFill>
                <a:latin typeface="+mn-lt"/>
              </a:rPr>
              <a:t>«Жемчужина»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93EEAB77-6BF9-4E7F-A61A-5CCE9F78C37D}"/>
              </a:ext>
            </a:extLst>
          </p:cNvPr>
          <p:cNvSpPr txBox="1">
            <a:spLocks noChangeArrowheads="1"/>
          </p:cNvSpPr>
          <p:nvPr/>
        </p:nvSpPr>
        <p:spPr>
          <a:xfrm>
            <a:off x="8527631" y="1890591"/>
            <a:ext cx="1765960" cy="358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solidFill>
                  <a:srgbClr val="002060"/>
                </a:solidFill>
              </a:rPr>
              <a:t>«</a:t>
            </a:r>
            <a:r>
              <a:rPr lang="ru-RU" sz="1800" b="1" dirty="0" err="1">
                <a:solidFill>
                  <a:srgbClr val="002060"/>
                </a:solidFill>
              </a:rPr>
              <a:t>Бакирово</a:t>
            </a:r>
            <a:r>
              <a:rPr lang="ru-RU" sz="1800" b="1" dirty="0">
                <a:solidFill>
                  <a:srgbClr val="002060"/>
                </a:solidFill>
              </a:rPr>
              <a:t>»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BB3F30E-213A-4E06-A55F-2E47044D846B}"/>
              </a:ext>
            </a:extLst>
          </p:cNvPr>
          <p:cNvSpPr/>
          <p:nvPr/>
        </p:nvSpPr>
        <p:spPr>
          <a:xfrm>
            <a:off x="3850611" y="2248284"/>
            <a:ext cx="4586251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 algn="just">
              <a:lnSpc>
                <a:spcPts val="22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более</a:t>
            </a:r>
            <a:r>
              <a:rPr lang="ru-RU" sz="2000" b="1" dirty="0">
                <a:solidFill>
                  <a:srgbClr val="A2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46 тыс. </a:t>
            </a:r>
            <a:r>
              <a:rPr lang="ru-RU" sz="20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человек,</a:t>
            </a:r>
          </a:p>
          <a:p>
            <a:pPr marL="174625" indent="-174625">
              <a:lnSpc>
                <a:spcPts val="22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т.ч. по профсоюзной путевке – более </a:t>
            </a:r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тыс. </a:t>
            </a:r>
            <a:r>
              <a:rPr lang="ru-RU" sz="20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человек;</a:t>
            </a:r>
          </a:p>
          <a:p>
            <a:pPr marL="174625" indent="-174625" algn="just">
              <a:lnSpc>
                <a:spcPts val="22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около </a:t>
            </a:r>
            <a:r>
              <a:rPr lang="ru-RU" sz="2000" b="1" dirty="0">
                <a:solidFill>
                  <a:srgbClr val="A2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тыс. </a:t>
            </a:r>
            <a:r>
              <a:rPr lang="ru-RU" sz="20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 и молодежи.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DA7442-AE3B-4E5D-8F31-404EE01D1174}"/>
              </a:ext>
            </a:extLst>
          </p:cNvPr>
          <p:cNvSpPr txBox="1"/>
          <p:nvPr/>
        </p:nvSpPr>
        <p:spPr>
          <a:xfrm>
            <a:off x="290944" y="936887"/>
            <a:ext cx="11705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8766" algn="ctr"/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itchFamily="18" charset="0"/>
              </a:rPr>
              <a:t>В учреждениях санаторно-курортного комплекса профсоюзов РТ</a:t>
            </a:r>
          </a:p>
          <a:p>
            <a:pPr indent="358766" algn="ctr"/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itchFamily="18" charset="0"/>
              </a:rPr>
              <a:t>ежегодно отдыхают и получают лечение:</a:t>
            </a:r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BBBE61E6-871E-4F45-A1CF-FE2196955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1" y="1898253"/>
            <a:ext cx="1622185" cy="36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ru-RU" b="1" dirty="0">
                <a:solidFill>
                  <a:srgbClr val="002060"/>
                </a:solidFill>
                <a:latin typeface="+mn-lt"/>
              </a:rPr>
              <a:t>«Ливадия»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54E4997-2CFC-41B5-84F1-67E331F08DC2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Номер слайда 10">
            <a:extLst>
              <a:ext uri="{FF2B5EF4-FFF2-40B4-BE49-F238E27FC236}">
                <a16:creationId xmlns:a16="http://schemas.microsoft.com/office/drawing/2014/main" id="{80671E9E-12B2-4FA7-B262-FA4AF73AA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49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174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AEB75E7-0F63-4535-9BE5-87EB6C9245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59" t="33120" r="26122" b="14439"/>
          <a:stretch/>
        </p:blipFill>
        <p:spPr>
          <a:xfrm>
            <a:off x="2303713" y="2064199"/>
            <a:ext cx="7230623" cy="4498065"/>
          </a:xfrm>
          <a:prstGeom prst="rect">
            <a:avLst/>
          </a:prstGeom>
          <a:effectLst/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9F64BD5-E9C6-4ADF-B5BD-67F4C9F7EC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32" b="53851"/>
          <a:stretch/>
        </p:blipFill>
        <p:spPr>
          <a:xfrm>
            <a:off x="-12191" y="668370"/>
            <a:ext cx="12204000" cy="13206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D0E0499-2154-47FE-B614-5D03DC69BD39}"/>
              </a:ext>
            </a:extLst>
          </p:cNvPr>
          <p:cNvSpPr txBox="1"/>
          <p:nvPr/>
        </p:nvSpPr>
        <p:spPr>
          <a:xfrm>
            <a:off x="-12193" y="1030879"/>
            <a:ext cx="11707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Х СЪЕЗД ФЕДЕРАЦИИ НЕЗАВИСИМЫХ ПРОФСОЮЗОВ РОССИИ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29BC081-9522-41DC-8AD7-44E1A1448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399" y="687235"/>
            <a:ext cx="1132522" cy="1151717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3950408-1723-49AA-9064-E19DA669EAA5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95D232A-DE10-48C6-9AB5-C71D82C533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F93ECE4-10AE-47B1-8BB7-C021530E33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20"/>
          <a:stretch/>
        </p:blipFill>
        <p:spPr>
          <a:xfrm>
            <a:off x="6086856" y="6099121"/>
            <a:ext cx="6120000" cy="119756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7A4E1B5-6564-44BD-B0C3-B97F44B469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6" t="58320" r="-1"/>
          <a:stretch/>
        </p:blipFill>
        <p:spPr>
          <a:xfrm>
            <a:off x="-21335" y="6099121"/>
            <a:ext cx="6120000" cy="1193308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12AF348-0FAF-4F1E-BE26-D709B92A24E7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4" name="Номер слайда 10">
            <a:extLst>
              <a:ext uri="{FF2B5EF4-FFF2-40B4-BE49-F238E27FC236}">
                <a16:creationId xmlns:a16="http://schemas.microsoft.com/office/drawing/2014/main" id="{DE891270-9E70-49E5-ABF7-E2CF7A5B4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9014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0EA891D-4AF4-4A3D-AD5A-ECA6572A868D}"/>
              </a:ext>
            </a:extLst>
          </p:cNvPr>
          <p:cNvSpPr/>
          <p:nvPr/>
        </p:nvSpPr>
        <p:spPr>
          <a:xfrm>
            <a:off x="-3047" y="6036944"/>
            <a:ext cx="12204000" cy="828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>
            <a:noAutofit/>
          </a:bodyPr>
          <a:lstStyle/>
          <a:p>
            <a:pPr algn="ctr"/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50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4A5B7E5-4EFC-44C8-B083-AEF92869D116}"/>
              </a:ext>
            </a:extLst>
          </p:cNvPr>
          <p:cNvSpPr/>
          <p:nvPr/>
        </p:nvSpPr>
        <p:spPr>
          <a:xfrm>
            <a:off x="18097" y="811765"/>
            <a:ext cx="12182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Одна из главных обязанностей профсоюзных организаций ‒ повышение эффективности информационной деятельности на всех уровнях!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CE9126-8DED-401C-93C0-7261C30F3037}"/>
              </a:ext>
            </a:extLst>
          </p:cNvPr>
          <p:cNvSpPr txBox="1"/>
          <p:nvPr/>
        </p:nvSpPr>
        <p:spPr>
          <a:xfrm>
            <a:off x="1450146" y="2524123"/>
            <a:ext cx="1188280" cy="7048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cs typeface="Times New Roman" panose="02020603050405020304" pitchFamily="18" charset="0"/>
              </a:rPr>
              <a:t>20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EB33DB-5636-4A8B-9894-EF5CB2B45CFB}"/>
              </a:ext>
            </a:extLst>
          </p:cNvPr>
          <p:cNvSpPr txBox="1"/>
          <p:nvPr/>
        </p:nvSpPr>
        <p:spPr>
          <a:xfrm>
            <a:off x="4046121" y="2524121"/>
            <a:ext cx="1188280" cy="7048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cs typeface="Times New Roman" panose="02020603050405020304" pitchFamily="18" charset="0"/>
              </a:rPr>
              <a:t>72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15ED7-F32F-46AD-9BE0-A4B1D7BB6A93}"/>
              </a:ext>
            </a:extLst>
          </p:cNvPr>
          <p:cNvSpPr txBox="1"/>
          <p:nvPr/>
        </p:nvSpPr>
        <p:spPr>
          <a:xfrm>
            <a:off x="6524624" y="2562221"/>
            <a:ext cx="1552575" cy="7429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85725" indent="-85725" algn="ctr">
              <a:lnSpc>
                <a:spcPts val="3000"/>
              </a:lnSpc>
            </a:pPr>
            <a:r>
              <a:rPr lang="ru-RU" sz="4000" b="1" dirty="0">
                <a:solidFill>
                  <a:schemeClr val="bg1"/>
                </a:solidFill>
                <a:cs typeface="Times New Roman" panose="02020603050405020304" pitchFamily="18" charset="0"/>
              </a:rPr>
              <a:t>8,5 тыс.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F10FF7B-B728-4941-AA58-F796D126B2EA}"/>
              </a:ext>
            </a:extLst>
          </p:cNvPr>
          <p:cNvSpPr/>
          <p:nvPr/>
        </p:nvSpPr>
        <p:spPr>
          <a:xfrm>
            <a:off x="7235" y="6104104"/>
            <a:ext cx="12182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Информационная работа – неотъемлемый инструмент решения уставных задач,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равный по значимости главным направлениям профсоюзной работы. 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8290EC1-D3A9-445A-A06E-2002069ED771}"/>
              </a:ext>
            </a:extLst>
          </p:cNvPr>
          <p:cNvSpPr/>
          <p:nvPr/>
        </p:nvSpPr>
        <p:spPr>
          <a:xfrm>
            <a:off x="2532147" y="4099581"/>
            <a:ext cx="1800000" cy="147732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264478"/>
                </a:solidFill>
              </a:rPr>
              <a:t>Новые инструменты информации, агитации и пропаганды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DE3969B-5BC0-43E5-BFBA-0A4449F0954B}"/>
              </a:ext>
            </a:extLst>
          </p:cNvPr>
          <p:cNvSpPr/>
          <p:nvPr/>
        </p:nvSpPr>
        <p:spPr>
          <a:xfrm>
            <a:off x="9659853" y="4215268"/>
            <a:ext cx="2232000" cy="1035112"/>
          </a:xfrm>
          <a:prstGeom prst="rect">
            <a:avLst/>
          </a:prstGeom>
          <a:ln>
            <a:noFill/>
          </a:ln>
        </p:spPr>
        <p:txBody>
          <a:bodyPr wrap="square">
            <a:no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Победы в информационном противостоянии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C847F573-20A5-4391-8C4C-FF10AAA1ECF7}"/>
              </a:ext>
            </a:extLst>
          </p:cNvPr>
          <p:cNvSpPr/>
          <p:nvPr/>
        </p:nvSpPr>
        <p:spPr>
          <a:xfrm>
            <a:off x="7252691" y="4264963"/>
            <a:ext cx="1728000" cy="936000"/>
          </a:xfrm>
          <a:prstGeom prst="rect">
            <a:avLst/>
          </a:prstGeom>
          <a:ln>
            <a:noFill/>
          </a:ln>
        </p:spPr>
        <p:txBody>
          <a:bodyPr wrap="square">
            <a:noAutofit/>
          </a:bodyPr>
          <a:lstStyle/>
          <a:p>
            <a:pPr algn="ctr"/>
            <a:r>
              <a:rPr lang="ru-RU" b="1" dirty="0">
                <a:solidFill>
                  <a:srgbClr val="264478"/>
                </a:solidFill>
              </a:rPr>
              <a:t>Современные каналы коммуникации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D095098-80FE-46CB-A6EB-3373AE84CD98}"/>
              </a:ext>
            </a:extLst>
          </p:cNvPr>
          <p:cNvSpPr/>
          <p:nvPr/>
        </p:nvSpPr>
        <p:spPr>
          <a:xfrm>
            <a:off x="246213" y="4393068"/>
            <a:ext cx="1800000" cy="684000"/>
          </a:xfrm>
          <a:prstGeom prst="rect">
            <a:avLst/>
          </a:prstGeom>
          <a:ln>
            <a:noFill/>
          </a:ln>
        </p:spPr>
        <p:txBody>
          <a:bodyPr wrap="square">
            <a:noAutofit/>
          </a:bodyPr>
          <a:lstStyle/>
          <a:p>
            <a:pPr algn="ctr"/>
            <a:r>
              <a:rPr lang="ru-RU" sz="2000" b="1" dirty="0">
                <a:solidFill>
                  <a:srgbClr val="264478"/>
                </a:solidFill>
              </a:rPr>
              <a:t>Профсоюзные организации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0925908-20FB-43CA-AF39-95B1D6FE03A0}"/>
              </a:ext>
            </a:extLst>
          </p:cNvPr>
          <p:cNvSpPr/>
          <p:nvPr/>
        </p:nvSpPr>
        <p:spPr>
          <a:xfrm>
            <a:off x="4849825" y="3967563"/>
            <a:ext cx="1908000" cy="1754326"/>
          </a:xfrm>
          <a:prstGeom prst="rect">
            <a:avLst/>
          </a:prstGeom>
          <a:ln>
            <a:noFill/>
          </a:ln>
        </p:spPr>
        <p:txBody>
          <a:bodyPr wrap="square">
            <a:noAutofit/>
          </a:bodyPr>
          <a:lstStyle/>
          <a:p>
            <a:pPr algn="ctr"/>
            <a:r>
              <a:rPr lang="ru-RU" b="1" dirty="0">
                <a:solidFill>
                  <a:srgbClr val="264478"/>
                </a:solidFill>
              </a:rPr>
              <a:t>Своевременное распространение среди максимального числа членов профсоюзов 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84F0634A-262F-4CA5-A800-7BF1984E477E}"/>
              </a:ext>
            </a:extLst>
          </p:cNvPr>
          <p:cNvSpPr/>
          <p:nvPr/>
        </p:nvSpPr>
        <p:spPr>
          <a:xfrm>
            <a:off x="9051501" y="4210969"/>
            <a:ext cx="549699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6000" b="1" dirty="0"/>
              <a:t>=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2640C676-D741-4DE5-956D-33EB28E47AC0}"/>
              </a:ext>
            </a:extLst>
          </p:cNvPr>
          <p:cNvSpPr/>
          <p:nvPr/>
        </p:nvSpPr>
        <p:spPr>
          <a:xfrm>
            <a:off x="2045349" y="4204465"/>
            <a:ext cx="549699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6000" b="1" dirty="0"/>
              <a:t>+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D8E2C24-0356-4FC2-AEB3-8F7A5E57593E}"/>
              </a:ext>
            </a:extLst>
          </p:cNvPr>
          <p:cNvSpPr/>
          <p:nvPr/>
        </p:nvSpPr>
        <p:spPr>
          <a:xfrm>
            <a:off x="4309446" y="4204649"/>
            <a:ext cx="549699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6000" b="1" dirty="0"/>
              <a:t>+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DA2F755-7713-49D7-9549-518E6426DE45}"/>
              </a:ext>
            </a:extLst>
          </p:cNvPr>
          <p:cNvSpPr/>
          <p:nvPr/>
        </p:nvSpPr>
        <p:spPr>
          <a:xfrm>
            <a:off x="6693053" y="4224778"/>
            <a:ext cx="549699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6000" b="1" dirty="0"/>
              <a:t>+</a:t>
            </a:r>
          </a:p>
        </p:txBody>
      </p:sp>
      <p:graphicFrame>
        <p:nvGraphicFramePr>
          <p:cNvPr id="7" name="Таблица 13">
            <a:extLst>
              <a:ext uri="{FF2B5EF4-FFF2-40B4-BE49-F238E27FC236}">
                <a16:creationId xmlns:a16="http://schemas.microsoft.com/office/drawing/2014/main" id="{32933D5C-F2FC-4C25-97EF-65B7B20051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631358"/>
              </p:ext>
            </p:extLst>
          </p:nvPr>
        </p:nvGraphicFramePr>
        <p:xfrm>
          <a:off x="2462679" y="1868810"/>
          <a:ext cx="7266641" cy="183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66641">
                  <a:extLst>
                    <a:ext uri="{9D8B030D-6E8A-4147-A177-3AD203B41FA5}">
                      <a16:colId xmlns:a16="http://schemas.microsoft.com/office/drawing/2014/main" val="172175359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Главные задачи профсоюзов в области </a:t>
                      </a:r>
                    </a:p>
                    <a:p>
                      <a:pPr algn="ctr"/>
                      <a:r>
                        <a:rPr lang="ru-RU" sz="2000" dirty="0"/>
                        <a:t>информационно-пропагандистской деятельности: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607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715963" indent="-358775" algn="just">
                        <a:spcAft>
                          <a:spcPts val="6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ru-RU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Рост и развитие профсоюзного движения.</a:t>
                      </a:r>
                      <a:endParaRPr lang="ru-RU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852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715963" marR="0" lvl="0" indent="-358775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Укрепление имиджа профсоюзов в общественном сознании.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8027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715963" marR="0" lvl="0" indent="-358775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Усиление мотивации профсоюзного членства.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946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7105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10">
            <a:extLst>
              <a:ext uri="{FF2B5EF4-FFF2-40B4-BE49-F238E27FC236}">
                <a16:creationId xmlns:a16="http://schemas.microsoft.com/office/drawing/2014/main" id="{825A0D07-74D6-48C5-9390-2D5267AC93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059259"/>
              </p:ext>
            </p:extLst>
          </p:nvPr>
        </p:nvGraphicFramePr>
        <p:xfrm>
          <a:off x="102000" y="756559"/>
          <a:ext cx="11988000" cy="59994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0000">
                  <a:extLst>
                    <a:ext uri="{9D8B030D-6E8A-4147-A177-3AD203B41FA5}">
                      <a16:colId xmlns:a16="http://schemas.microsoft.com/office/drawing/2014/main" val="3455882006"/>
                    </a:ext>
                  </a:extLst>
                </a:gridCol>
                <a:gridCol w="4068000">
                  <a:extLst>
                    <a:ext uri="{9D8B030D-6E8A-4147-A177-3AD203B41FA5}">
                      <a16:colId xmlns:a16="http://schemas.microsoft.com/office/drawing/2014/main" val="3480145359"/>
                    </a:ext>
                  </a:extLst>
                </a:gridCol>
                <a:gridCol w="3960000">
                  <a:extLst>
                    <a:ext uri="{9D8B030D-6E8A-4147-A177-3AD203B41FA5}">
                      <a16:colId xmlns:a16="http://schemas.microsoft.com/office/drawing/2014/main" val="4291959370"/>
                    </a:ext>
                  </a:extLst>
                </a:gridCol>
              </a:tblGrid>
              <a:tr h="42122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Печатные издания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Телевидение и радио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Интернет и соц. сети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75383"/>
                  </a:ext>
                </a:extLst>
              </a:tr>
              <a:tr h="5184000">
                <a:tc>
                  <a:txBody>
                    <a:bodyPr/>
                    <a:lstStyle/>
                    <a:p>
                      <a:pPr marL="285750" indent="-285750">
                        <a:buClr>
                          <a:srgbClr val="C0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ru-RU" b="1" dirty="0"/>
                        <a:t>Газета «Новое слово» - 30 лет!</a:t>
                      </a:r>
                      <a:r>
                        <a:rPr lang="ru-RU" dirty="0"/>
                        <a:t>            + интернет-версия газеты;</a:t>
                      </a:r>
                    </a:p>
                    <a:p>
                      <a:pPr marL="285750" indent="-285750">
                        <a:buClr>
                          <a:srgbClr val="C0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ru-RU" b="1" dirty="0"/>
                        <a:t>Сотрудничество с газетами:</a:t>
                      </a:r>
                    </a:p>
                    <a:p>
                      <a:pPr marL="447675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dirty="0"/>
                        <a:t>«Российская газета»,</a:t>
                      </a:r>
                    </a:p>
                    <a:p>
                      <a:pPr marL="447675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dirty="0"/>
                        <a:t>«Аргументы и Факты»,</a:t>
                      </a:r>
                    </a:p>
                    <a:p>
                      <a:pPr marL="447675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dirty="0"/>
                        <a:t>«Республика Татарстан»;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b="1" dirty="0"/>
                        <a:t>Районные и городские газеты;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b="1" dirty="0"/>
                        <a:t>Многотиражные газеты холдинга «</a:t>
                      </a:r>
                      <a:r>
                        <a:rPr lang="ru-RU" b="1" dirty="0" err="1"/>
                        <a:t>Татмедиа</a:t>
                      </a:r>
                      <a:r>
                        <a:rPr lang="ru-RU" b="1" dirty="0"/>
                        <a:t>».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Clr>
                          <a:srgbClr val="C0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Новостные</a:t>
                      </a:r>
                      <a:r>
                        <a:rPr lang="ru-RU" b="1" dirty="0"/>
                        <a:t> программы: </a:t>
                      </a:r>
                    </a:p>
                    <a:p>
                      <a:pPr marL="447675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dirty="0"/>
                        <a:t>«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Вести России – Татарстан»,</a:t>
                      </a:r>
                    </a:p>
                    <a:p>
                      <a:pPr marL="447675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«Татарстан – Новый Век (ТНВ)»,</a:t>
                      </a:r>
                    </a:p>
                    <a:p>
                      <a:pPr marL="447675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«Татарстан 24»;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b="1" dirty="0"/>
                        <a:t>«Профсоюз – союз сильных»:</a:t>
                      </a:r>
                    </a:p>
                    <a:p>
                      <a:pPr marL="447675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 «ТНВ», «Татарстан 24»,</a:t>
                      </a:r>
                    </a:p>
                    <a:p>
                      <a:pPr marL="447675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 радиостанции «Вести России»;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Производство видеопродукции:</a:t>
                      </a:r>
                    </a:p>
                    <a:p>
                      <a:pPr marL="447675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«Профсоюз уполномочен заявить» - фильм,</a:t>
                      </a:r>
                    </a:p>
                    <a:p>
                      <a:pPr marL="447675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«Охрана труда в цифрах» - видеоролик.</a:t>
                      </a:r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Clr>
                          <a:srgbClr val="C0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ru-RU" b="1" dirty="0"/>
                        <a:t>Страницы в соц. сетях:</a:t>
                      </a:r>
                    </a:p>
                    <a:p>
                      <a:pPr marL="447675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ВКонтакте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pPr marL="447675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Facebook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pPr marL="447675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Instagram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 marL="285750" indent="-285750">
                        <a:buClr>
                          <a:srgbClr val="C0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ru-RU" b="1" dirty="0"/>
                        <a:t>Рубрика</a:t>
                      </a:r>
                      <a:r>
                        <a:rPr lang="ru-RU" dirty="0"/>
                        <a:t> «Актуальные вопросы трудового права»;</a:t>
                      </a:r>
                    </a:p>
                    <a:p>
                      <a:pPr marL="285750" indent="-285750">
                        <a:buClr>
                          <a:srgbClr val="C0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ru-RU" b="1" dirty="0" err="1"/>
                        <a:t>Видеорубрика</a:t>
                      </a:r>
                      <a:r>
                        <a:rPr lang="ru-RU" dirty="0"/>
                        <a:t> «Профсоюзы Татарстана информируют»;</a:t>
                      </a:r>
                    </a:p>
                    <a:p>
                      <a:pPr marL="285750" indent="-285750" algn="l" defTabSz="914400" rtl="0" eaLnBrk="1" latinLnBrk="0" hangingPunct="1">
                        <a:buClr>
                          <a:srgbClr val="C0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Сотрудничество с региональными интернет – инф. агентствами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</a:p>
                    <a:p>
                      <a:pPr marL="447675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dirty="0"/>
                        <a:t>«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Татар-</a:t>
                      </a:r>
                      <a:r>
                        <a:rPr lang="ru-RU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информ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»;</a:t>
                      </a:r>
                    </a:p>
                    <a:p>
                      <a:pPr marL="447675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«РБК»;</a:t>
                      </a:r>
                    </a:p>
                    <a:p>
                      <a:pPr marL="447675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Тат.Центр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». </a:t>
                      </a:r>
                    </a:p>
                    <a:p>
                      <a:pPr marL="285750" indent="-285750" algn="l" defTabSz="914400" rtl="0" eaLnBrk="1" latinLnBrk="0" hangingPunct="1">
                        <a:buClr>
                          <a:srgbClr val="C0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Официальный сайт ФПРТ.</a:t>
                      </a:r>
                      <a:endParaRPr lang="ru-RU" b="1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049268"/>
                  </a:ext>
                </a:extLst>
              </a:tr>
              <a:tr h="3942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rgbClr val="A20000"/>
                          </a:solidFill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2019 году - 336 материалов!</a:t>
                      </a:r>
                      <a:endParaRPr lang="ru-RU" dirty="0"/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>
                          <a:solidFill>
                            <a:srgbClr val="A20000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80 сюжетов</a:t>
                      </a:r>
                      <a:r>
                        <a:rPr lang="ru-RU" sz="1800" b="1" kern="1200" dirty="0">
                          <a:solidFill>
                            <a:srgbClr val="A20000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!</a:t>
                      </a:r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rgbClr val="A20000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9,25 млн посещений! </a:t>
                      </a:r>
                    </a:p>
                  </a:txBody>
                  <a:tcP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137739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51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2041B25-7F55-4E4A-92F3-1A39A78C7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1642BB4-D4B8-4AB0-8CAD-7848A7B7A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51" y="3785018"/>
            <a:ext cx="3521246" cy="24984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8FE5F44-8ED2-4E96-9225-3D65E73818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8498" t="14658" r="8606" b="29704"/>
          <a:stretch/>
        </p:blipFill>
        <p:spPr bwMode="auto">
          <a:xfrm>
            <a:off x="4427968" y="5395298"/>
            <a:ext cx="1857202" cy="828000"/>
          </a:xfrm>
          <a:prstGeom prst="rect">
            <a:avLst/>
          </a:prstGeom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EB92277-1048-44A7-9886-1FF7655A9D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180" y="4600724"/>
            <a:ext cx="2265153" cy="15412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02542C4-FE11-4FFA-8417-C472D4F7F0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65" t="11796" r="93043" b="79267"/>
          <a:stretch/>
        </p:blipFill>
        <p:spPr>
          <a:xfrm>
            <a:off x="3769802" y="-14670156"/>
            <a:ext cx="2146852" cy="220648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F418152-BB63-45EC-9A41-D2BBB521A11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72" t="13333" r="72150" b="79710"/>
          <a:stretch/>
        </p:blipFill>
        <p:spPr>
          <a:xfrm>
            <a:off x="5382895" y="5110036"/>
            <a:ext cx="1505801" cy="216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68E0CD7-50B2-461D-9FDB-7A412D945D9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433" t="14010" r="75572" b="79534"/>
          <a:stretch/>
        </p:blipFill>
        <p:spPr>
          <a:xfrm>
            <a:off x="5382895" y="4600724"/>
            <a:ext cx="2259276" cy="432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D168D92-E664-4959-B9FA-F6DBA8AA4F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65" t="11796" r="93043" b="79267"/>
          <a:stretch/>
        </p:blipFill>
        <p:spPr>
          <a:xfrm>
            <a:off x="4427968" y="4600724"/>
            <a:ext cx="700540" cy="72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20966F0-1A83-4A2B-B6EC-6D676641C35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694" t="14471" r="71564" b="64833"/>
          <a:stretch/>
        </p:blipFill>
        <p:spPr>
          <a:xfrm>
            <a:off x="6380203" y="5395298"/>
            <a:ext cx="1261968" cy="828000"/>
          </a:xfrm>
          <a:prstGeom prst="rect">
            <a:avLst/>
          </a:prstGeom>
        </p:spPr>
      </p:pic>
      <p:pic>
        <p:nvPicPr>
          <p:cNvPr id="21" name="Рисунок 20" descr="https://sun1-15.userapi.com/c851336/v851336576/8fde0/Vkf75rbIjfw.jpg?ava=1">
            <a:extLst>
              <a:ext uri="{FF2B5EF4-FFF2-40B4-BE49-F238E27FC236}">
                <a16:creationId xmlns:a16="http://schemas.microsoft.com/office/drawing/2014/main" id="{C1BFB502-30D8-4862-BF6E-FB51DAC17F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382" y="4381643"/>
            <a:ext cx="468000" cy="397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ÐÐ°ÑÑÐ¸Ð½ÐºÐ¸ Ð¿Ð¾ Ð·Ð°Ð¿ÑÐ¾ÑÑ ÑÐ±Ðº">
            <a:extLst>
              <a:ext uri="{FF2B5EF4-FFF2-40B4-BE49-F238E27FC236}">
                <a16:creationId xmlns:a16="http://schemas.microsoft.com/office/drawing/2014/main" id="{0CE905E3-85E0-4CED-B481-095B3FEE757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7" t="20458" r="15932" b="24688"/>
          <a:stretch/>
        </p:blipFill>
        <p:spPr bwMode="auto">
          <a:xfrm>
            <a:off x="10729382" y="3995298"/>
            <a:ext cx="936000" cy="3932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 descr="https://pp.userapi.com/c638631/v638631860/28dfd/mD-WiMDfhM8.jpg">
            <a:extLst>
              <a:ext uri="{FF2B5EF4-FFF2-40B4-BE49-F238E27FC236}">
                <a16:creationId xmlns:a16="http://schemas.microsoft.com/office/drawing/2014/main" id="{D905612B-84E8-4B7A-B09C-0F129B1A258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0" t="14250" r="6250" b="20000"/>
          <a:stretch/>
        </p:blipFill>
        <p:spPr bwMode="auto">
          <a:xfrm>
            <a:off x="11204094" y="4393602"/>
            <a:ext cx="468000" cy="3853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23" descr="ÐÐ°ÑÑÐ¸Ð½ÐºÐ¸ Ð¿Ð¾ Ð·Ð°Ð¿ÑÐ¾ÑÑ ÐºÐ°ÑÑÐ¸Ð½ÐºÐ° ÑÐ¼Ð±Ð»ÐµÐ¼Ñ Ð²ÐºÐ¾Ð½ÑÐ°ÐºÑ">
            <a:extLst>
              <a:ext uri="{FF2B5EF4-FFF2-40B4-BE49-F238E27FC236}">
                <a16:creationId xmlns:a16="http://schemas.microsoft.com/office/drawing/2014/main" id="{0D6B6D53-6952-4735-8B1B-E0CE7E61223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055" y="1279942"/>
            <a:ext cx="1162647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 descr="ÐÐ°ÑÑÐ¸Ð½ÐºÐ¸ Ð¿Ð¾ Ð·Ð°Ð¿ÑÐ¾ÑÑ ÐºÐ°ÑÑÐ¸Ð½ÐºÐ° ÑÐ¼Ð±Ð»ÐµÐ¼Ñ ÑÐµÐ¹ÑÐ±ÑÐº">
            <a:extLst>
              <a:ext uri="{FF2B5EF4-FFF2-40B4-BE49-F238E27FC236}">
                <a16:creationId xmlns:a16="http://schemas.microsoft.com/office/drawing/2014/main" id="{38290890-14E6-423D-9471-E10F0BDFC3E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" t="8859" r="3346" b="23228"/>
          <a:stretch/>
        </p:blipFill>
        <p:spPr bwMode="auto">
          <a:xfrm>
            <a:off x="10590505" y="1641324"/>
            <a:ext cx="1080405" cy="360000"/>
          </a:xfrm>
          <a:prstGeom prst="rect">
            <a:avLst/>
          </a:prstGeom>
          <a:noFill/>
          <a:ln>
            <a:solidFill>
              <a:srgbClr val="264478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 descr="ÐÐ°ÑÑÐ¸Ð½ÐºÐ¸ Ð¿Ð¾ Ð·Ð°Ð¿ÑÐ¾ÑÑ ÑÐ¼Ð±Ð»ÐµÐ¼Ð° Ð¸Ð½ÑÑÐ°Ð³ÑÐ°Ð¼">
            <a:extLst>
              <a:ext uri="{FF2B5EF4-FFF2-40B4-BE49-F238E27FC236}">
                <a16:creationId xmlns:a16="http://schemas.microsoft.com/office/drawing/2014/main" id="{4A141047-F2ED-4FFC-AEBC-BF599DE464E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3" t="5398" r="23165" b="4544"/>
          <a:stretch/>
        </p:blipFill>
        <p:spPr bwMode="auto">
          <a:xfrm>
            <a:off x="10201548" y="2014673"/>
            <a:ext cx="403593" cy="36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Рисунок 26" descr="ÐÐ°ÑÑÐ¸Ð½ÐºÐ¸ Ð¿Ð¾ Ð·Ð°Ð¿ÑÐ¾ÑÑ ÑÐ¼Ð±Ð»ÐµÐ¼Ð° Ð¸Ð½ÑÑÐ°Ð³ÑÐ°Ð¼">
            <a:extLst>
              <a:ext uri="{FF2B5EF4-FFF2-40B4-BE49-F238E27FC236}">
                <a16:creationId xmlns:a16="http://schemas.microsoft.com/office/drawing/2014/main" id="{2572A171-E071-46FB-8F73-B44C283DBB7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3" t="25862" r="10874" b="14942"/>
          <a:stretch/>
        </p:blipFill>
        <p:spPr bwMode="auto">
          <a:xfrm>
            <a:off x="10595616" y="2014673"/>
            <a:ext cx="971217" cy="36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DF82D7D-A150-45A9-BE14-847CD8C295B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55" t="11735" r="1333" b="29917"/>
          <a:stretch/>
        </p:blipFill>
        <p:spPr>
          <a:xfrm>
            <a:off x="8251656" y="5077467"/>
            <a:ext cx="3713613" cy="123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358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229400-4E88-44E3-BEB8-1A602DE2A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64" y="902232"/>
            <a:ext cx="2815042" cy="29149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5DE1DB8-90F9-4684-9605-956DE940B4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756" t="42898" r="56793" b="33623"/>
          <a:stretch/>
        </p:blipFill>
        <p:spPr>
          <a:xfrm>
            <a:off x="8928530" y="3940528"/>
            <a:ext cx="2957381" cy="290361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52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2041B25-7F55-4E4A-92F3-1A39A78C7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CFCC00-4575-48C7-905F-3B65CBE39A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3" y="4562060"/>
            <a:ext cx="3790267" cy="227576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03C7A44-0567-4D2D-908A-3C5CB9BBB9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0" t="5897" r="30876" b="3645"/>
          <a:stretch/>
        </p:blipFill>
        <p:spPr>
          <a:xfrm>
            <a:off x="9055091" y="730226"/>
            <a:ext cx="2535327" cy="2966087"/>
          </a:xfrm>
          <a:prstGeom prst="rect">
            <a:avLst/>
          </a:prstGeom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9E5DEBB6-27C5-47DF-9EB3-63D13E0712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9747070"/>
              </p:ext>
            </p:extLst>
          </p:nvPr>
        </p:nvGraphicFramePr>
        <p:xfrm>
          <a:off x="1680264" y="841023"/>
          <a:ext cx="8831471" cy="5980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638A57C-DE62-4D93-9511-EB0381F7E306}"/>
              </a:ext>
            </a:extLst>
          </p:cNvPr>
          <p:cNvSpPr txBox="1"/>
          <p:nvPr/>
        </p:nvSpPr>
        <p:spPr>
          <a:xfrm>
            <a:off x="3816775" y="2105561"/>
            <a:ext cx="223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115 лет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профсоюзному движению России и Татарстана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935290-D6B0-4D9A-AD27-C49A516481D0}"/>
              </a:ext>
            </a:extLst>
          </p:cNvPr>
          <p:cNvSpPr txBox="1"/>
          <p:nvPr/>
        </p:nvSpPr>
        <p:spPr>
          <a:xfrm>
            <a:off x="3890934" y="4068725"/>
            <a:ext cx="21102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100 лет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 Татарской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АССР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F39494-9AC2-46F1-A18D-F53B20915699}"/>
              </a:ext>
            </a:extLst>
          </p:cNvPr>
          <p:cNvSpPr txBox="1"/>
          <p:nvPr/>
        </p:nvSpPr>
        <p:spPr>
          <a:xfrm>
            <a:off x="6001207" y="4068725"/>
            <a:ext cx="22388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30 лет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 Федерации Независимых Профсоюзов России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17CE35-2FC2-44D5-9FD1-170B4D0AE814}"/>
              </a:ext>
            </a:extLst>
          </p:cNvPr>
          <p:cNvSpPr txBox="1"/>
          <p:nvPr/>
        </p:nvSpPr>
        <p:spPr>
          <a:xfrm>
            <a:off x="6055668" y="2105561"/>
            <a:ext cx="223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rgbClr val="002060"/>
                </a:solidFill>
              </a:defRPr>
            </a:lvl1pPr>
          </a:lstStyle>
          <a:p>
            <a:r>
              <a:rPr lang="ru-RU" dirty="0"/>
              <a:t>75 лет Победы</a:t>
            </a:r>
          </a:p>
          <a:p>
            <a:r>
              <a:rPr lang="ru-RU" dirty="0"/>
              <a:t> в Великой Отечественной войне</a:t>
            </a:r>
          </a:p>
        </p:txBody>
      </p:sp>
    </p:spTree>
    <p:extLst>
      <p:ext uri="{BB962C8B-B14F-4D97-AF65-F5344CB8AC3E}">
        <p14:creationId xmlns:p14="http://schemas.microsoft.com/office/powerpoint/2010/main" val="14201116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53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14FDED9-6B1A-4AFF-BF1F-AB868F4ADA51}"/>
              </a:ext>
            </a:extLst>
          </p:cNvPr>
          <p:cNvSpPr/>
          <p:nvPr/>
        </p:nvSpPr>
        <p:spPr>
          <a:xfrm>
            <a:off x="7823" y="708044"/>
            <a:ext cx="121828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Федерация профсоюзов считает необходимым</a:t>
            </a:r>
          </a:p>
          <a:p>
            <a:pPr indent="177800" algn="ctr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обеспечить решение задач принятой  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съездом ФНПР Резолюции </a:t>
            </a:r>
          </a:p>
          <a:p>
            <a:pPr indent="177800" algn="ctr"/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«Информационная работа: осваивать новые инструменты, повышать эффективность!»: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FAF577F-6FAB-4968-8DCB-A45D94F3C215}"/>
              </a:ext>
            </a:extLst>
          </p:cNvPr>
          <p:cNvSpPr/>
          <p:nvPr/>
        </p:nvSpPr>
        <p:spPr>
          <a:xfrm>
            <a:off x="262759" y="1662413"/>
            <a:ext cx="11666482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+mj-lt"/>
              <a:buAutoNum type="arabicPeriod"/>
              <a:tabLst>
                <a:tab pos="540385" algn="l"/>
              </a:tabLst>
            </a:pPr>
            <a:r>
              <a:rPr lang="ru-RU" sz="17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Всемерно распространять профсоюзную идеологию, активно взаимодействовать со СМИ, пропагандируя ценности достойного труда, социального партнерства и правозащитной работы профсоюзов. </a:t>
            </a:r>
          </a:p>
          <a:p>
            <a:pPr marL="457200" lvl="0" indent="-457200" algn="just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+mj-lt"/>
              <a:buAutoNum type="arabicPeriod"/>
              <a:tabLst>
                <a:tab pos="540385" algn="l"/>
              </a:tabLst>
            </a:pPr>
            <a:r>
              <a:rPr lang="ru-RU" sz="17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Организовывать информационные кампании и принимать участие в проведении кампаний в защиту прав профорганизаций и активистов, в поддержку акций солидарности профсоюзов.</a:t>
            </a:r>
          </a:p>
          <a:p>
            <a:pPr marL="457200" lvl="0" indent="-457200" algn="just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+mj-lt"/>
              <a:buAutoNum type="arabicPeriod"/>
              <a:tabLst>
                <a:tab pos="540385" algn="l"/>
              </a:tabLst>
            </a:pPr>
            <a:r>
              <a:rPr lang="ru-RU" sz="17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Усилить работу в социальных сетях как одном из наиболее популярных, доступных и оперативных каналов донесения информации, делясь в локальных сообществах актуальными материалами.</a:t>
            </a:r>
          </a:p>
          <a:p>
            <a:pPr marL="457200" lvl="0" indent="-457200" algn="just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+mj-lt"/>
              <a:buAutoNum type="arabicPeriod"/>
              <a:tabLst>
                <a:tab pos="540385" algn="l"/>
              </a:tabLst>
            </a:pPr>
            <a:r>
              <a:rPr lang="ru-RU" sz="17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Расширить практику: использования видеорепортажей о действиях профсоюзов с последующим размещением в интернет-ресурсах;  деятельности на интернет-форумах и в блогосфере, используя преимущества интернет-чатов, ведения текстовых и видео-блогов.  </a:t>
            </a:r>
          </a:p>
          <a:p>
            <a:pPr marL="457200" lvl="0" indent="-457200" algn="just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+mj-lt"/>
              <a:buAutoNum type="arabicPeriod"/>
              <a:tabLst>
                <a:tab pos="540385" algn="l"/>
              </a:tabLst>
            </a:pPr>
            <a:r>
              <a:rPr lang="ru-RU" sz="17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Реализовывать возможности современных коммуникационных  методик,  развития безбумажных технологий как эффективных инструментов коллективной работы.  </a:t>
            </a:r>
          </a:p>
        </p:txBody>
      </p:sp>
      <p:sp>
        <p:nvSpPr>
          <p:cNvPr id="8" name="Горизонтальный свиток 13">
            <a:extLst>
              <a:ext uri="{FF2B5EF4-FFF2-40B4-BE49-F238E27FC236}">
                <a16:creationId xmlns:a16="http://schemas.microsoft.com/office/drawing/2014/main" id="{7C8A056C-BAF7-410F-9E06-95292A10227E}"/>
              </a:ext>
            </a:extLst>
          </p:cNvPr>
          <p:cNvSpPr/>
          <p:nvPr/>
        </p:nvSpPr>
        <p:spPr>
          <a:xfrm flipH="1">
            <a:off x="367747" y="4699668"/>
            <a:ext cx="11268000" cy="2232000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600"/>
              </a:spcAft>
            </a:pPr>
            <a:r>
              <a:rPr lang="ru-RU" sz="1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«Острота наступления работодателей и власти на социально-трудовые права граждан, неприкрытые попытки давления на представителей наемных работников и попытки ущемить свободу организации требуют от профсоюзов активных </a:t>
            </a:r>
            <a:r>
              <a:rPr lang="ru-RU" sz="1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контрпропагандистских</a:t>
            </a:r>
            <a:r>
              <a:rPr lang="ru-RU" sz="1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действий, использования в этих целях эффективных современных инструментов коммуникации, информации, агитации и пропаганды.»</a:t>
            </a:r>
          </a:p>
          <a:p>
            <a:pPr algn="r"/>
            <a:r>
              <a:rPr lang="ru-RU" sz="1500" i="1" dirty="0">
                <a:solidFill>
                  <a:srgbClr val="002060"/>
                </a:solidFill>
                <a:latin typeface="Cambria" panose="02040503050406030204" pitchFamily="18" charset="0"/>
              </a:rPr>
              <a:t>Резолюция Х съезда ФНПР «Информационная работа: осваивать новые инструменты, повышать эффективность»</a:t>
            </a:r>
          </a:p>
        </p:txBody>
      </p:sp>
    </p:spTree>
    <p:extLst>
      <p:ext uri="{BB962C8B-B14F-4D97-AF65-F5344CB8AC3E}">
        <p14:creationId xmlns:p14="http://schemas.microsoft.com/office/powerpoint/2010/main" val="22992454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6103608-F078-467E-9F28-A6A8A97DED05}"/>
              </a:ext>
            </a:extLst>
          </p:cNvPr>
          <p:cNvSpPr/>
          <p:nvPr/>
        </p:nvSpPr>
        <p:spPr>
          <a:xfrm>
            <a:off x="-3047" y="6362758"/>
            <a:ext cx="12204000" cy="504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>
            <a:noAutofit/>
          </a:bodyPr>
          <a:lstStyle/>
          <a:p>
            <a:pPr algn="ctr"/>
            <a:endParaRPr lang="ru-RU" sz="2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54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CD9D908-16FC-4C77-B0B3-389555AC15EC}"/>
              </a:ext>
            </a:extLst>
          </p:cNvPr>
          <p:cNvSpPr/>
          <p:nvPr/>
        </p:nvSpPr>
        <p:spPr>
          <a:xfrm>
            <a:off x="6892" y="767146"/>
            <a:ext cx="12182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Сильные профсоюзы - гарантия достойного труда!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2041B25-7F55-4E4A-92F3-1A39A78C7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535ACF46-8DC6-4017-8B68-AD298C7E514F}"/>
              </a:ext>
            </a:extLst>
          </p:cNvPr>
          <p:cNvCxnSpPr>
            <a:cxnSpLocks/>
          </p:cNvCxnSpPr>
          <p:nvPr/>
        </p:nvCxnSpPr>
        <p:spPr>
          <a:xfrm rot="10800000">
            <a:off x="6040367" y="1475681"/>
            <a:ext cx="0" cy="4824000"/>
          </a:xfrm>
          <a:prstGeom prst="line">
            <a:avLst/>
          </a:prstGeom>
          <a:ln w="5715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CE21A14-4EC1-48A0-A0BD-7BB0C495D5A7}"/>
              </a:ext>
            </a:extLst>
          </p:cNvPr>
          <p:cNvSpPr/>
          <p:nvPr/>
        </p:nvSpPr>
        <p:spPr>
          <a:xfrm>
            <a:off x="62504" y="1386046"/>
            <a:ext cx="59537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ДИНАМИКА</a:t>
            </a:r>
          </a:p>
          <a:p>
            <a:pPr algn="ctr"/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впервые принятых в члены профсоюзов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EDBEB21-0821-462B-8A18-E0B33A3644D2}"/>
              </a:ext>
            </a:extLst>
          </p:cNvPr>
          <p:cNvSpPr/>
          <p:nvPr/>
        </p:nvSpPr>
        <p:spPr>
          <a:xfrm>
            <a:off x="6098117" y="1388404"/>
            <a:ext cx="60293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ДИНАМИКА </a:t>
            </a:r>
          </a:p>
          <a:p>
            <a:pPr algn="ctr"/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создания первичных профсоюзных  организаций </a:t>
            </a: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8F945F1D-DB5C-4FE2-A905-6301D67C2E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1513484"/>
              </p:ext>
            </p:extLst>
          </p:nvPr>
        </p:nvGraphicFramePr>
        <p:xfrm>
          <a:off x="207128" y="1973631"/>
          <a:ext cx="5601451" cy="4328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17BADE26-B31D-4C21-8E4D-A02639F8EB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8791255"/>
              </p:ext>
            </p:extLst>
          </p:nvPr>
        </p:nvGraphicFramePr>
        <p:xfrm>
          <a:off x="6091656" y="2117322"/>
          <a:ext cx="5893216" cy="4233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199107C-7197-4095-BCC7-BA7E47FE2B41}"/>
              </a:ext>
            </a:extLst>
          </p:cNvPr>
          <p:cNvSpPr/>
          <p:nvPr/>
        </p:nvSpPr>
        <p:spPr>
          <a:xfrm>
            <a:off x="18097" y="6400005"/>
            <a:ext cx="12182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На 1 января 2020 г.    -   </a:t>
            </a:r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755 138 </a:t>
            </a: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членов профсоюзов, </a:t>
            </a:r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4996</a:t>
            </a: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ППО. 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5215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55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14FDED9-6B1A-4AFF-BF1F-AB868F4ADA51}"/>
              </a:ext>
            </a:extLst>
          </p:cNvPr>
          <p:cNvSpPr/>
          <p:nvPr/>
        </p:nvSpPr>
        <p:spPr>
          <a:xfrm>
            <a:off x="9144" y="848842"/>
            <a:ext cx="121828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разрезе отраслевых профсоюзных организаций:</a:t>
            </a:r>
            <a:endParaRPr lang="ru-RU" sz="2200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2BF2F34-6DDB-474F-8998-F5216823441E}"/>
              </a:ext>
            </a:extLst>
          </p:cNvPr>
          <p:cNvSpPr/>
          <p:nvPr/>
        </p:nvSpPr>
        <p:spPr>
          <a:xfrm>
            <a:off x="378371" y="1410560"/>
            <a:ext cx="11484000" cy="50400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 algn="just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Татарстанской республиканской организации Общероссийского профсоюза работников госучреждений и общественного обслуживания РФ созданы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82 ППО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Татарской республиканской организации общественной организации профсоюза работников народного образования и науки РФ –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34 ППО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Татарстанской республиканской организации Российского профсоюза трудящихся авиационной промышленности –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ППО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Татарстанской республиканской организации профсоюза работников агропромышленного комплекса РФ –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ППО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Татнефть Профсоюзе –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ППО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Территориальной профсоюзной организации общественной Общероссийской организации Российского профсоюза работников судостроения в Республике Татарстан –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ППО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Татарстанской республиканской профсоюзной организации общественной организации Общероссийского профсоюза работников жизнеобеспечения –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ППО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Татарской республиканской организации Российского профсоюза работников культуры – 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ППО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Татарстанской республиканской организации Всероссийского </a:t>
            </a:r>
            <a:r>
              <a:rPr lang="ru-RU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Электропрофсоюза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 ППО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7111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56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14FDED9-6B1A-4AFF-BF1F-AB868F4ADA51}"/>
              </a:ext>
            </a:extLst>
          </p:cNvPr>
          <p:cNvSpPr/>
          <p:nvPr/>
        </p:nvSpPr>
        <p:spPr>
          <a:xfrm>
            <a:off x="7823" y="786985"/>
            <a:ext cx="12182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Федерацией профсоюзов РТ в рамках системы подготовки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профсоюзных кадров и актива обучено 125 248 человек!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4F9DF42-A942-4055-90AE-7119A646BD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320" y="4088433"/>
            <a:ext cx="3740901" cy="2124000"/>
          </a:xfrm>
          <a:prstGeom prst="rect">
            <a:avLst/>
          </a:prstGeom>
          <a:ln w="38100">
            <a:solidFill>
              <a:srgbClr val="C0C9E4"/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D171232-7617-4ACA-89A7-BD88AD54FE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6" b="14261"/>
          <a:stretch/>
        </p:blipFill>
        <p:spPr>
          <a:xfrm>
            <a:off x="7820712" y="1918149"/>
            <a:ext cx="4163348" cy="2124000"/>
          </a:xfrm>
          <a:prstGeom prst="rect">
            <a:avLst/>
          </a:prstGeom>
          <a:ln w="38100">
            <a:solidFill>
              <a:srgbClr val="C0C9E4"/>
            </a:solidFill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AECFFF3-DE9F-476C-A678-477BC06F69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" r="-196"/>
          <a:stretch/>
        </p:blipFill>
        <p:spPr>
          <a:xfrm>
            <a:off x="5179735" y="1918149"/>
            <a:ext cx="2627874" cy="2124000"/>
          </a:xfrm>
          <a:prstGeom prst="rect">
            <a:avLst/>
          </a:prstGeom>
          <a:ln w="38100">
            <a:solidFill>
              <a:srgbClr val="C0C9E4"/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5DC57A8-0CBC-45EF-8118-38AE005552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735" y="4088433"/>
            <a:ext cx="3245506" cy="2124000"/>
          </a:xfrm>
          <a:prstGeom prst="rect">
            <a:avLst/>
          </a:prstGeom>
          <a:ln w="38100">
            <a:solidFill>
              <a:srgbClr val="C0C9E4"/>
            </a:solidFill>
          </a:ln>
        </p:spPr>
      </p:pic>
      <p:graphicFrame>
        <p:nvGraphicFramePr>
          <p:cNvPr id="2" name="Таблица 6">
            <a:extLst>
              <a:ext uri="{FF2B5EF4-FFF2-40B4-BE49-F238E27FC236}">
                <a16:creationId xmlns:a16="http://schemas.microsoft.com/office/drawing/2014/main" id="{EF908512-666F-43E3-BE6A-ACEC80A06B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627032"/>
              </p:ext>
            </p:extLst>
          </p:nvPr>
        </p:nvGraphicFramePr>
        <p:xfrm>
          <a:off x="161156" y="1882113"/>
          <a:ext cx="4988912" cy="437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4456">
                  <a:extLst>
                    <a:ext uri="{9D8B030D-6E8A-4147-A177-3AD203B41FA5}">
                      <a16:colId xmlns:a16="http://schemas.microsoft.com/office/drawing/2014/main" val="3080122614"/>
                    </a:ext>
                  </a:extLst>
                </a:gridCol>
                <a:gridCol w="2494456">
                  <a:extLst>
                    <a:ext uri="{9D8B030D-6E8A-4147-A177-3AD203B41FA5}">
                      <a16:colId xmlns:a16="http://schemas.microsoft.com/office/drawing/2014/main" val="10100332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2018 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2019 г.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41961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Председатели профсоюзных организаций </a:t>
                      </a:r>
                    </a:p>
                    <a:p>
                      <a:pPr algn="ctr"/>
                      <a:r>
                        <a:rPr lang="ru-RU" b="1" dirty="0"/>
                        <a:t>всех уровней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0690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C00000"/>
                          </a:solidFill>
                        </a:rPr>
                        <a:t>18579 чел.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C00000"/>
                          </a:solidFill>
                        </a:rPr>
                        <a:t>16122 чел.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308619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Члены профкомов, комиссий и другие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7542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C00000"/>
                          </a:solidFill>
                        </a:rPr>
                        <a:t>61030 чел.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C00000"/>
                          </a:solidFill>
                        </a:rPr>
                        <a:t>61388 чел.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441781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Действовали Школы профсоюзного актива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478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C00000"/>
                          </a:solidFill>
                        </a:rPr>
                        <a:t>266 ед.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C00000"/>
                          </a:solidFill>
                        </a:rPr>
                        <a:t>261 ед.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4148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Обучены в ШПА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3066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C00000"/>
                          </a:solidFill>
                        </a:rPr>
                        <a:t>46424 чел.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C00000"/>
                          </a:solidFill>
                        </a:rPr>
                        <a:t>47738 чел.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45703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Итого обучено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3222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C00000"/>
                          </a:solidFill>
                        </a:rPr>
                        <a:t>126033 чел.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C00000"/>
                          </a:solidFill>
                        </a:rPr>
                        <a:t>125248 чел.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8237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63615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A369669-7DA7-4B8C-BE06-16EA0694F2B2}"/>
              </a:ext>
            </a:extLst>
          </p:cNvPr>
          <p:cNvSpPr/>
          <p:nvPr/>
        </p:nvSpPr>
        <p:spPr>
          <a:xfrm>
            <a:off x="6115307" y="3342007"/>
            <a:ext cx="5904000" cy="3384000"/>
          </a:xfrm>
          <a:prstGeom prst="rect">
            <a:avLst/>
          </a:prstGeom>
          <a:ln w="38100">
            <a:solidFill>
              <a:srgbClr val="4472C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57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14FDED9-6B1A-4AFF-BF1F-AB868F4ADA51}"/>
              </a:ext>
            </a:extLst>
          </p:cNvPr>
          <p:cNvSpPr/>
          <p:nvPr/>
        </p:nvSpPr>
        <p:spPr>
          <a:xfrm>
            <a:off x="7823" y="820228"/>
            <a:ext cx="12182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Расходы на обучение и подготовку профсоюзных кадров и актива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Федерации профсоюзов Республики Татарстан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2881962-586E-4789-91C7-037D17440FAC}"/>
              </a:ext>
            </a:extLst>
          </p:cNvPr>
          <p:cNvSpPr/>
          <p:nvPr/>
        </p:nvSpPr>
        <p:spPr>
          <a:xfrm>
            <a:off x="1690559" y="1824020"/>
            <a:ext cx="3508514" cy="1512000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no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Израсходовано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среднем   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4%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средств профсоюзного бюджета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от поступивших взносов</a:t>
            </a:r>
            <a:endParaRPr lang="ru-RU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F3E3E46-104F-422D-9606-9F9C3AB6BC17}"/>
              </a:ext>
            </a:extLst>
          </p:cNvPr>
          <p:cNvSpPr/>
          <p:nvPr/>
        </p:nvSpPr>
        <p:spPr>
          <a:xfrm>
            <a:off x="6992927" y="1820068"/>
            <a:ext cx="3508514" cy="1512000"/>
          </a:xfrm>
          <a:prstGeom prst="rect">
            <a:avLst/>
          </a:prstGeom>
          <a:ln w="38100">
            <a:solidFill>
              <a:srgbClr val="4472C4"/>
            </a:solidFill>
          </a:ln>
        </p:spPr>
        <p:txBody>
          <a:bodyPr wrap="square">
            <a:noAutofit/>
          </a:bodyPr>
          <a:lstStyle/>
          <a:p>
            <a:pPr algn="ctr"/>
            <a:r>
              <a:rPr lang="ru-RU" sz="2000" b="1" dirty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Решение </a:t>
            </a:r>
            <a:r>
              <a:rPr lang="en-US" sz="2000" b="1" dirty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</a:t>
            </a:r>
            <a:r>
              <a:rPr lang="ru-RU" sz="2000" b="1" dirty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съезда ФНПР: </a:t>
            </a:r>
          </a:p>
          <a:p>
            <a:pPr algn="ctr"/>
            <a:r>
              <a:rPr lang="ru-RU" b="1" dirty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 менее  </a:t>
            </a:r>
            <a:r>
              <a:rPr lang="ru-RU" sz="3600" b="1" dirty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6% </a:t>
            </a:r>
            <a:r>
              <a:rPr lang="ru-RU" b="1" dirty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средств профсоюзных бюджетов</a:t>
            </a:r>
          </a:p>
          <a:p>
            <a:pPr algn="ctr"/>
            <a:r>
              <a:rPr lang="ru-RU" b="1" dirty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всех уровней</a:t>
            </a:r>
            <a:endParaRPr lang="ru-RU" dirty="0">
              <a:solidFill>
                <a:srgbClr val="4472C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07DA4A-8BF4-40EA-899F-471464591F63}"/>
              </a:ext>
            </a:extLst>
          </p:cNvPr>
          <p:cNvSpPr txBox="1"/>
          <p:nvPr/>
        </p:nvSpPr>
        <p:spPr>
          <a:xfrm>
            <a:off x="5690503" y="1785251"/>
            <a:ext cx="7719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C00000"/>
                </a:solidFill>
              </a:rPr>
              <a:t>&lt;</a:t>
            </a:r>
            <a:endParaRPr lang="ru-RU" sz="9600" b="1" dirty="0">
              <a:solidFill>
                <a:srgbClr val="C00000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7A8C26F-2966-4C22-A735-8F27B86F96DA}"/>
              </a:ext>
            </a:extLst>
          </p:cNvPr>
          <p:cNvSpPr/>
          <p:nvPr/>
        </p:nvSpPr>
        <p:spPr>
          <a:xfrm>
            <a:off x="6188038" y="3538020"/>
            <a:ext cx="5796000" cy="30600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 algn="just">
              <a:lnSpc>
                <a:spcPts val="18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Татарская республиканская организация общественной организации профсоюза работников народного образования и науки РФ – 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10,1%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lnSpc>
                <a:spcPts val="18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Татарстанская республиканская организация общероссийского профессионального союза работников государственных учреждений и общественного обслуживания РФ – 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8,7%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lnSpc>
                <a:spcPts val="18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Татарская республиканская организации Российского профсоюза работников культуры – 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5,5%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lnSpc>
                <a:spcPts val="18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Татарстанская республиканская организация Всероссийского </a:t>
            </a:r>
            <a:r>
              <a:rPr lang="ru-RU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Электропрофсоюза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5,3%.</a:t>
            </a:r>
            <a:endParaRPr lang="ru-RU" b="1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880D468-0474-4521-B4E3-095FB5D7F940}"/>
              </a:ext>
            </a:extLst>
          </p:cNvPr>
          <p:cNvSpPr/>
          <p:nvPr/>
        </p:nvSpPr>
        <p:spPr>
          <a:xfrm>
            <a:off x="180227" y="3342007"/>
            <a:ext cx="5904000" cy="3384000"/>
          </a:xfrm>
          <a:prstGeom prst="rect">
            <a:avLst/>
          </a:prstGeom>
          <a:solidFill>
            <a:srgbClr val="FF0000">
              <a:alpha val="10196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BBDE2A1-FCE5-478D-997D-4B31645FC5DA}"/>
              </a:ext>
            </a:extLst>
          </p:cNvPr>
          <p:cNvSpPr/>
          <p:nvPr/>
        </p:nvSpPr>
        <p:spPr>
          <a:xfrm>
            <a:off x="221075" y="3538020"/>
            <a:ext cx="5760000" cy="319397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337492" algn="just">
              <a:lnSpc>
                <a:spcPts val="18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Не все членские организации ФПРТ предусматривают в своих планах проведение системного обучения и обучение кадрового резерва.</a:t>
            </a:r>
          </a:p>
          <a:p>
            <a:pPr indent="337492" algn="just">
              <a:lnSpc>
                <a:spcPts val="18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На подготовку и обучение профсоюзных кадров и актива расходуются незначительные средства, что влияет на качество учебного процесса.</a:t>
            </a:r>
          </a:p>
          <a:p>
            <a:pPr indent="337492" algn="just">
              <a:lnSpc>
                <a:spcPts val="18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В работе отдельных членских организаций образование сводится к проведению разовых инструктивных совещаний.</a:t>
            </a:r>
          </a:p>
          <a:p>
            <a:pPr indent="337492" algn="just">
              <a:lnSpc>
                <a:spcPts val="18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Серьезной проблемой остается отсутствие у некоторых профсоюзных структур мотивации обучения.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0A1BBBB6-B8C8-452B-8040-B9CB74856FD3}"/>
              </a:ext>
            </a:extLst>
          </p:cNvPr>
          <p:cNvGrpSpPr>
            <a:grpSpLocks noChangeAspect="1"/>
          </p:cNvGrpSpPr>
          <p:nvPr/>
        </p:nvGrpSpPr>
        <p:grpSpPr>
          <a:xfrm>
            <a:off x="460522" y="2139386"/>
            <a:ext cx="989905" cy="989905"/>
            <a:chOff x="166431" y="995752"/>
            <a:chExt cx="1676545" cy="1778724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7FB3631D-B278-46DC-B8F5-7E2DC4C51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6431" y="995752"/>
              <a:ext cx="1676545" cy="1676545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D5030E54-402F-47C4-B856-4FB5EDCBB7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67" t="15518" r="86593" b="13656"/>
            <a:stretch/>
          </p:blipFill>
          <p:spPr>
            <a:xfrm>
              <a:off x="741679" y="1097931"/>
              <a:ext cx="721361" cy="1676545"/>
            </a:xfrm>
            <a:prstGeom prst="rect">
              <a:avLst/>
            </a:prstGeom>
          </p:spPr>
        </p:pic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DE94E53-5C91-42BF-B5AB-00349E029A1A}"/>
              </a:ext>
            </a:extLst>
          </p:cNvPr>
          <p:cNvSpPr/>
          <p:nvPr/>
        </p:nvSpPr>
        <p:spPr>
          <a:xfrm>
            <a:off x="180227" y="1824020"/>
            <a:ext cx="1512000" cy="1512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ACFAA1A2-775B-4243-8432-74FD420F34FC}"/>
              </a:ext>
            </a:extLst>
          </p:cNvPr>
          <p:cNvSpPr/>
          <p:nvPr/>
        </p:nvSpPr>
        <p:spPr>
          <a:xfrm>
            <a:off x="10509546" y="1824226"/>
            <a:ext cx="1512000" cy="1512000"/>
          </a:xfrm>
          <a:prstGeom prst="rect">
            <a:avLst/>
          </a:prstGeom>
          <a:noFill/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9FB47DAA-00D6-480D-86CC-520491499299}"/>
              </a:ext>
            </a:extLst>
          </p:cNvPr>
          <p:cNvCxnSpPr/>
          <p:nvPr/>
        </p:nvCxnSpPr>
        <p:spPr>
          <a:xfrm>
            <a:off x="5218951" y="1824226"/>
            <a:ext cx="176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 descr="Безымянный-5.png">
            <a:extLst>
              <a:ext uri="{FF2B5EF4-FFF2-40B4-BE49-F238E27FC236}">
                <a16:creationId xmlns:a16="http://schemas.microsoft.com/office/drawing/2014/main" id="{00DFB178-4479-48C9-90A6-E92C3F8D0C0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959827" y="1966279"/>
            <a:ext cx="864000" cy="116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32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58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14FDED9-6B1A-4AFF-BF1F-AB868F4ADA51}"/>
              </a:ext>
            </a:extLst>
          </p:cNvPr>
          <p:cNvSpPr/>
          <p:nvPr/>
        </p:nvSpPr>
        <p:spPr>
          <a:xfrm>
            <a:off x="7823" y="727922"/>
            <a:ext cx="121828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Федерация профсоюзов считает необходимым</a:t>
            </a:r>
          </a:p>
          <a:p>
            <a:pPr indent="177800" algn="ctr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обеспечить решение задач принятых  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съездом ФНПР Резолюций </a:t>
            </a:r>
          </a:p>
          <a:p>
            <a:pPr indent="177800" algn="ctr"/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«Организационное и кадровое укрепление – основа </a:t>
            </a:r>
          </a:p>
          <a:p>
            <a:pPr indent="177800" algn="ctr"/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эффективной деятельности ФНПР и профсоюзов!»: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FAF577F-6FAB-4968-8DCB-A45D94F3C215}"/>
              </a:ext>
            </a:extLst>
          </p:cNvPr>
          <p:cNvSpPr/>
          <p:nvPr/>
        </p:nvSpPr>
        <p:spPr>
          <a:xfrm>
            <a:off x="281870" y="2056116"/>
            <a:ext cx="1166648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+mj-lt"/>
              <a:buAutoNum type="arabicPeriod"/>
              <a:tabLst>
                <a:tab pos="540385" algn="l"/>
              </a:tabLst>
            </a:pPr>
            <a:r>
              <a:rPr lang="ru-RU" sz="17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Совершенствовать систему профсоюзного образования на базе образовательных учреждений профсоюзов с применением современных информационных технологий и программ, обеспечивая регулярность процесса обучения профсоюзных кадров и актива.</a:t>
            </a:r>
          </a:p>
          <a:p>
            <a:pPr marL="457200" lvl="0" indent="-457200" algn="just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+mj-lt"/>
              <a:buAutoNum type="arabicPeriod"/>
              <a:tabLst>
                <a:tab pos="540385" algn="l"/>
              </a:tabLst>
            </a:pPr>
            <a:r>
              <a:rPr lang="ru-RU" sz="17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Обеспечить обязательное непрерывное обучение руководителей профсоюзных организаций всех уровней и систематическое повышение квалификации профсоюзных кадров. </a:t>
            </a:r>
          </a:p>
          <a:p>
            <a:pPr marL="457200" lvl="0" indent="-457200" algn="just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+mj-lt"/>
              <a:buAutoNum type="arabicPeriod"/>
              <a:tabLst>
                <a:tab pos="540385" algn="l"/>
              </a:tabLst>
            </a:pPr>
            <a:r>
              <a:rPr lang="ru-RU" sz="17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Предусмотреть в смете профсоюзных бюджетов </a:t>
            </a:r>
            <a:r>
              <a:rPr lang="ru-RU" sz="1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не менее 6% </a:t>
            </a:r>
            <a:r>
              <a:rPr lang="ru-RU" sz="17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средств на финансирование обучения.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154066F-CAA4-4A77-93F5-172EAA65A928}"/>
              </a:ext>
            </a:extLst>
          </p:cNvPr>
          <p:cNvSpPr/>
          <p:nvPr/>
        </p:nvSpPr>
        <p:spPr>
          <a:xfrm>
            <a:off x="-3047" y="4094040"/>
            <a:ext cx="121828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ctr"/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«Укрепление финансовой базы профсоюзов – ключевое условие создания</a:t>
            </a:r>
          </a:p>
          <a:p>
            <a:pPr indent="177800" algn="ctr"/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сильных профсоюзов, способных реально защищать социально-трудовые права, экономические и социальные интересы членов профсоюзов,</a:t>
            </a:r>
          </a:p>
          <a:p>
            <a:pPr indent="177800" algn="ctr"/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залог успеха деятельности профсоюзного движения России!»</a:t>
            </a:r>
            <a:endParaRPr lang="ru-RU" sz="2000" dirty="0">
              <a:solidFill>
                <a:srgbClr val="002060"/>
              </a:solidFill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4683A58B-A9EE-403E-A83E-E9B682EEB858}"/>
              </a:ext>
            </a:extLst>
          </p:cNvPr>
          <p:cNvCxnSpPr>
            <a:cxnSpLocks/>
          </p:cNvCxnSpPr>
          <p:nvPr/>
        </p:nvCxnSpPr>
        <p:spPr>
          <a:xfrm rot="16200000">
            <a:off x="6096000" y="-66833"/>
            <a:ext cx="0" cy="8064000"/>
          </a:xfrm>
          <a:prstGeom prst="line">
            <a:avLst/>
          </a:prstGeom>
          <a:ln w="5715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815108C-7769-4167-83C6-0564AD0EBCBA}"/>
              </a:ext>
            </a:extLst>
          </p:cNvPr>
          <p:cNvSpPr/>
          <p:nvPr/>
        </p:nvSpPr>
        <p:spPr>
          <a:xfrm>
            <a:off x="281870" y="5434732"/>
            <a:ext cx="1166648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600"/>
              </a:spcBef>
              <a:buClr>
                <a:srgbClr val="C00000"/>
              </a:buClr>
              <a:buFont typeface="+mj-lt"/>
              <a:buAutoNum type="arabicPeriod"/>
              <a:tabLst>
                <a:tab pos="540385" algn="l"/>
              </a:tabLst>
            </a:pPr>
            <a:r>
              <a:rPr lang="ru-RU" sz="17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Повысить ответственность за выполнение финансовых обязательств по перечислению членских взносов в размерах, принятых соответствующими выборными профсоюзными органами, и  эффективность расходования средств профсоюзного бюджета в общих интересах членов профсоюзов, что позволит профсоюзам в полном объеме вести уставную работу. </a:t>
            </a:r>
          </a:p>
        </p:txBody>
      </p:sp>
    </p:spTree>
    <p:extLst>
      <p:ext uri="{BB962C8B-B14F-4D97-AF65-F5344CB8AC3E}">
        <p14:creationId xmlns:p14="http://schemas.microsoft.com/office/powerpoint/2010/main" val="13117076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59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pic>
        <p:nvPicPr>
          <p:cNvPr id="7" name="Рисунок 6" descr="ÐÐ°ÑÑÐ¸Ð½ÐºÐ¸ Ð¿Ð¾ Ð·Ð°Ð¿ÑÐ¾ÑÑ ÐºÐ°ÑÑÐ¸Ð½ÐºÐ° ÐºÐ°ÑÑÐ° ÑÐ°ÑÐ°ÑÑÑÐ°Ð½Ð° Ð½Ð° ÑÑÑÑÐºÐ¾Ð¼ ÑÐ·ÑÐºÐµ">
            <a:extLst>
              <a:ext uri="{FF2B5EF4-FFF2-40B4-BE49-F238E27FC236}">
                <a16:creationId xmlns:a16="http://schemas.microsoft.com/office/drawing/2014/main" id="{6DA2D261-6F41-457A-9DC2-0C62FE5F9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893" y="699938"/>
            <a:ext cx="5721954" cy="3634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185EFB7-B384-4191-923B-8D1FF7331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300000">
            <a:off x="213336" y="1369709"/>
            <a:ext cx="1836170" cy="2002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93A5377-95E1-41B5-B984-FE2CA800EB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20000">
            <a:off x="3338468" y="1001528"/>
            <a:ext cx="1760712" cy="1852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92D25F-6043-43E7-94B3-D959CE384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80000">
            <a:off x="2860412" y="1164479"/>
            <a:ext cx="1685253" cy="2420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553DC53-3C70-4C86-94B2-F2B01ED4F1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91" y="822189"/>
            <a:ext cx="2011691" cy="283443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C1458A1-1E7C-4CAA-8253-AE4915483701}"/>
              </a:ext>
            </a:extLst>
          </p:cNvPr>
          <p:cNvSpPr txBox="1"/>
          <p:nvPr/>
        </p:nvSpPr>
        <p:spPr>
          <a:xfrm>
            <a:off x="440368" y="1858237"/>
            <a:ext cx="3812458" cy="1200329"/>
          </a:xfrm>
          <a:prstGeom prst="rect">
            <a:avLst/>
          </a:prstGeom>
          <a:ln w="28575">
            <a:solidFill>
              <a:srgbClr val="A5A5A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A2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Создана Республиканская трехсторонняя комиссия по регулированию социально-трудовых отношений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F5A5D0B-AA02-4B6C-89C7-B453C1B520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009" y="3431331"/>
            <a:ext cx="715996" cy="1025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03E088C-CA43-47F5-BC83-103C996A4C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585" y="3605995"/>
            <a:ext cx="817285" cy="1172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863E1AB-9228-420E-BAB9-934342D486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607" y="3760746"/>
            <a:ext cx="964865" cy="1392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0973C96-AEFE-4488-B459-3522666621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956" y="3979146"/>
            <a:ext cx="1018211" cy="1495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46CBB2B-F203-4986-ACE5-F709ADC668C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/>
          <a:stretch/>
        </p:blipFill>
        <p:spPr>
          <a:xfrm>
            <a:off x="5886166" y="4268517"/>
            <a:ext cx="1046308" cy="1505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6A78EB1-A8D7-466A-ACA7-B93DF60BDFD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612" y="4746336"/>
            <a:ext cx="1299929" cy="1782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525F4167-5A74-4328-B232-40616DC60913}"/>
              </a:ext>
            </a:extLst>
          </p:cNvPr>
          <p:cNvSpPr/>
          <p:nvPr/>
        </p:nvSpPr>
        <p:spPr>
          <a:xfrm>
            <a:off x="268731" y="4033247"/>
            <a:ext cx="4644000" cy="25920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</a:rPr>
              <a:t>Действует </a:t>
            </a:r>
          </a:p>
          <a:p>
            <a:pPr algn="ctr"/>
            <a:r>
              <a:rPr lang="ru-RU" b="1" dirty="0">
                <a:solidFill>
                  <a:srgbClr val="A20000"/>
                </a:solidFill>
                <a:latin typeface="Cambria" panose="02040503050406030204" pitchFamily="18" charset="0"/>
              </a:rPr>
              <a:t>20-ое Республиканское соглашение 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</a:rPr>
              <a:t>между Федерацией профсоюзов РТ, Координационным советом объединений работодателей РТ, Кабинетом Министров РТ о проведении социально-экономической политики и развитии социального партнерства </a:t>
            </a:r>
          </a:p>
          <a:p>
            <a:pPr algn="ctr"/>
            <a:r>
              <a:rPr lang="ru-RU" b="1" dirty="0">
                <a:solidFill>
                  <a:srgbClr val="A20000"/>
                </a:solidFill>
                <a:latin typeface="Cambria" panose="02040503050406030204" pitchFamily="18" charset="0"/>
              </a:rPr>
              <a:t>на 2019– 2020 годы</a:t>
            </a:r>
            <a:r>
              <a:rPr lang="ru-RU" dirty="0">
                <a:solidFill>
                  <a:srgbClr val="A2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b="1" dirty="0">
              <a:solidFill>
                <a:srgbClr val="A2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6974AFB4-67CA-4CAC-BB01-4DA7CF1FE481}"/>
              </a:ext>
            </a:extLst>
          </p:cNvPr>
          <p:cNvSpPr/>
          <p:nvPr/>
        </p:nvSpPr>
        <p:spPr>
          <a:xfrm>
            <a:off x="6470944" y="1585335"/>
            <a:ext cx="1116000" cy="612000"/>
          </a:xfrm>
          <a:prstGeom prst="rect">
            <a:avLst/>
          </a:prstGeom>
          <a:ln w="28575">
            <a:solidFill>
              <a:srgbClr val="A5A5A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1991 г. – </a:t>
            </a:r>
            <a:r>
              <a:rPr lang="ru-RU" b="1" dirty="0">
                <a:solidFill>
                  <a:srgbClr val="A2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13 КСОП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6A32F85E-F2D8-4BD6-8F97-D708DAF7E642}"/>
              </a:ext>
            </a:extLst>
          </p:cNvPr>
          <p:cNvSpPr/>
          <p:nvPr/>
        </p:nvSpPr>
        <p:spPr>
          <a:xfrm>
            <a:off x="10925352" y="2845666"/>
            <a:ext cx="1116000" cy="648000"/>
          </a:xfrm>
          <a:prstGeom prst="rect">
            <a:avLst/>
          </a:prstGeom>
          <a:ln w="28575">
            <a:solidFill>
              <a:srgbClr val="A5A5A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2019 г. –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45 КСОП</a:t>
            </a:r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262FEDDC-01B7-4401-9D8A-1612E604E18D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7586944" y="1896662"/>
            <a:ext cx="3338408" cy="1273004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D47405AE-F2DF-4CAA-ABAD-8569A07F95E2}"/>
              </a:ext>
            </a:extLst>
          </p:cNvPr>
          <p:cNvSpPr/>
          <p:nvPr/>
        </p:nvSpPr>
        <p:spPr>
          <a:xfrm>
            <a:off x="7319026" y="3889247"/>
            <a:ext cx="4284000" cy="2736000"/>
          </a:xfrm>
          <a:prstGeom prst="roundRect">
            <a:avLst/>
          </a:prstGeom>
          <a:solidFill>
            <a:srgbClr val="C0C9E4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algn="ctr">
              <a:lnSpc>
                <a:spcPct val="97000"/>
              </a:lnSpc>
            </a:pP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</a:rPr>
              <a:t>45 </a:t>
            </a:r>
            <a:r>
              <a:rPr lang="ru-RU" b="1" dirty="0">
                <a:solidFill>
                  <a:srgbClr val="A20000"/>
                </a:solidFill>
                <a:latin typeface="Cambria" panose="02040503050406030204" pitchFamily="18" charset="0"/>
              </a:rPr>
              <a:t>территориальных трехсторонних  соглашений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</a:p>
          <a:p>
            <a:pPr algn="ctr">
              <a:lnSpc>
                <a:spcPct val="97000"/>
              </a:lnSpc>
            </a:pP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</a:rPr>
              <a:t>между </a:t>
            </a:r>
          </a:p>
          <a:p>
            <a:pPr algn="ctr">
              <a:lnSpc>
                <a:spcPct val="97000"/>
              </a:lnSpc>
            </a:pP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</a:rPr>
              <a:t>Исполнительными комитетами, Координационными  советами организаций профсоюзов и объединениями работодателей муниципальных образований Республики Татарстан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3330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6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793319"/>
              </p:ext>
            </p:extLst>
          </p:nvPr>
        </p:nvGraphicFramePr>
        <p:xfrm>
          <a:off x="1696836" y="2375181"/>
          <a:ext cx="8590164" cy="4472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D5CD07D7-B664-4D42-B5BF-6344C9FE61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6642145"/>
              </p:ext>
            </p:extLst>
          </p:nvPr>
        </p:nvGraphicFramePr>
        <p:xfrm>
          <a:off x="1905000" y="2531948"/>
          <a:ext cx="7964214" cy="4326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911CFD0-3C3D-44B2-8534-BBCF806A807D}"/>
              </a:ext>
            </a:extLst>
          </p:cNvPr>
          <p:cNvSpPr/>
          <p:nvPr/>
        </p:nvSpPr>
        <p:spPr>
          <a:xfrm>
            <a:off x="0" y="806164"/>
            <a:ext cx="12182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Ключевой фактор развития справедливой экономики –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достойная заработная плата!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08A7AC4-E975-494E-8F59-AEDA473C0326}"/>
              </a:ext>
            </a:extLst>
          </p:cNvPr>
          <p:cNvSpPr/>
          <p:nvPr/>
        </p:nvSpPr>
        <p:spPr>
          <a:xfrm>
            <a:off x="-7587" y="1824062"/>
            <a:ext cx="122009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latin typeface="Cambria" panose="02040503050406030204" pitchFamily="18" charset="0"/>
              </a:rPr>
              <a:t>ДИНАМИКА</a:t>
            </a:r>
          </a:p>
          <a:p>
            <a:pPr algn="ctr"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latin typeface="Cambria" panose="02040503050406030204" pitchFamily="18" charset="0"/>
              </a:rPr>
              <a:t> колдоговорного регулирования социально-трудовых отношений в РТ, ед. </a:t>
            </a:r>
          </a:p>
        </p:txBody>
      </p:sp>
    </p:spTree>
    <p:extLst>
      <p:ext uri="{BB962C8B-B14F-4D97-AF65-F5344CB8AC3E}">
        <p14:creationId xmlns:p14="http://schemas.microsoft.com/office/powerpoint/2010/main" val="10055957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8029CE9-292A-4632-A44D-9F4748384CB7}"/>
              </a:ext>
            </a:extLst>
          </p:cNvPr>
          <p:cNvSpPr/>
          <p:nvPr/>
        </p:nvSpPr>
        <p:spPr>
          <a:xfrm>
            <a:off x="1" y="3234"/>
            <a:ext cx="12191999" cy="68949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/>
              <a:t>ФЕДЕРАЦИЯ ПРОФСОЮЗОВ РЕСПУБЛИКИ ТАТАРСТАН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F3D4DC8-17F6-47B5-98F0-25A93C5B50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4" y="0"/>
            <a:ext cx="1044000" cy="1044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4F667A3-5F2E-4C6D-8423-EE44804B564A}"/>
              </a:ext>
            </a:extLst>
          </p:cNvPr>
          <p:cNvSpPr/>
          <p:nvPr/>
        </p:nvSpPr>
        <p:spPr>
          <a:xfrm>
            <a:off x="1015220" y="1667429"/>
            <a:ext cx="10176000" cy="24485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80990" indent="-380990" algn="just">
              <a:spcAft>
                <a:spcPts val="8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b="1" dirty="0">
                <a:latin typeface="Cambria" panose="02040503050406030204" pitchFamily="18" charset="0"/>
              </a:rPr>
              <a:t>Игнорирование интересов работников при принятии НПА по регулированию социально-трудовых отношений и связанных с ними экономических отношений.</a:t>
            </a:r>
          </a:p>
          <a:p>
            <a:pPr marL="380990" indent="-380990" algn="just">
              <a:spcAft>
                <a:spcPts val="8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b="1" dirty="0">
                <a:latin typeface="Cambria" panose="02040503050406030204" pitchFamily="18" charset="0"/>
              </a:rPr>
              <a:t>Разобщенность работодателей, несформированность объединений работодателей в городах и районах. </a:t>
            </a:r>
          </a:p>
          <a:p>
            <a:pPr marL="380990" indent="-380990" algn="just">
              <a:spcAft>
                <a:spcPts val="8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b="1" dirty="0">
                <a:latin typeface="Cambria" panose="02040503050406030204" pitchFamily="18" charset="0"/>
              </a:rPr>
              <a:t>Отсутствие у предпринимателей весомых стимулов, заинтересованности в эффективном регулировании социально-трудовых отношений.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CFCCF17-5E47-44E2-8A53-9CEC6953ECB8}"/>
              </a:ext>
            </a:extLst>
          </p:cNvPr>
          <p:cNvSpPr/>
          <p:nvPr/>
        </p:nvSpPr>
        <p:spPr>
          <a:xfrm>
            <a:off x="-9144" y="891184"/>
            <a:ext cx="12192000" cy="577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671" algn="ctr">
              <a:lnSpc>
                <a:spcPct val="150000"/>
              </a:lnSpc>
            </a:pPr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Проблемы в развитии социального партнерства: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AE8AA92-2C30-4E7F-898E-20DD12D7DFA6}"/>
              </a:ext>
            </a:extLst>
          </p:cNvPr>
          <p:cNvSpPr/>
          <p:nvPr/>
        </p:nvSpPr>
        <p:spPr>
          <a:xfrm>
            <a:off x="1172816" y="5258930"/>
            <a:ext cx="10018404" cy="756000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noAutofit/>
          </a:bodyPr>
          <a:lstStyle/>
          <a:p>
            <a:pPr algn="ctr">
              <a:spcAft>
                <a:spcPts val="800"/>
              </a:spcAft>
              <a:buClr>
                <a:srgbClr val="C00000"/>
              </a:buClr>
            </a:pPr>
            <a:r>
              <a:rPr lang="ru-RU" sz="2000" b="1" dirty="0">
                <a:latin typeface="Cambria" panose="02040503050406030204" pitchFamily="18" charset="0"/>
              </a:rPr>
              <a:t>Сокращение реальной сферы воздействия соглашений на решение социальных и экономических проблем, снижение результативности.</a:t>
            </a:r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D90EC298-9835-45D9-BE6C-E12C1FBD75AB}"/>
              </a:ext>
            </a:extLst>
          </p:cNvPr>
          <p:cNvSpPr/>
          <p:nvPr/>
        </p:nvSpPr>
        <p:spPr>
          <a:xfrm rot="5400000">
            <a:off x="5822018" y="4434467"/>
            <a:ext cx="720000" cy="480000"/>
          </a:xfrm>
          <a:prstGeom prst="rightArrow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9363B07-71D6-4D70-ABB7-F742A630FCBC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Номер слайда 10">
            <a:extLst>
              <a:ext uri="{FF2B5EF4-FFF2-40B4-BE49-F238E27FC236}">
                <a16:creationId xmlns:a16="http://schemas.microsoft.com/office/drawing/2014/main" id="{F2BC7EE3-312C-4A81-8703-00CBC0B46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60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547FEA68-3D7B-48D5-9DFC-5C841A12833B}"/>
              </a:ext>
            </a:extLst>
          </p:cNvPr>
          <p:cNvGrpSpPr>
            <a:grpSpLocks noChangeAspect="1"/>
          </p:cNvGrpSpPr>
          <p:nvPr/>
        </p:nvGrpSpPr>
        <p:grpSpPr>
          <a:xfrm>
            <a:off x="2147701" y="1044000"/>
            <a:ext cx="386091" cy="386091"/>
            <a:chOff x="166431" y="995752"/>
            <a:chExt cx="1676545" cy="1778724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33E58DF-812F-4947-B9A9-4D49334FE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6431" y="995752"/>
              <a:ext cx="1676545" cy="1676545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C801BF3C-068C-4673-8CAF-425B87C9FB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67" t="15518" r="86593" b="13656"/>
            <a:stretch/>
          </p:blipFill>
          <p:spPr>
            <a:xfrm>
              <a:off x="741679" y="1097931"/>
              <a:ext cx="721361" cy="16765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20793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61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D7CDBA6-70D1-4D7B-B322-8D249B3F6A07}"/>
              </a:ext>
            </a:extLst>
          </p:cNvPr>
          <p:cNvSpPr/>
          <p:nvPr/>
        </p:nvSpPr>
        <p:spPr>
          <a:xfrm>
            <a:off x="7823" y="708044"/>
            <a:ext cx="12182856" cy="1220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</a:pP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Федерация профсоюзов считает необходимым</a:t>
            </a:r>
          </a:p>
          <a:p>
            <a:pPr indent="177800" algn="ctr">
              <a:lnSpc>
                <a:spcPts val="22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обеспечить решение задач принятых  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съездом ФНПР Резолюций </a:t>
            </a:r>
          </a:p>
          <a:p>
            <a:pPr algn="ctr">
              <a:lnSpc>
                <a:spcPts val="2200"/>
              </a:lnSpc>
            </a:pP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«Эффективный социальный диалог – необходимое условие </a:t>
            </a:r>
          </a:p>
          <a:p>
            <a:pPr algn="ctr">
              <a:lnSpc>
                <a:spcPts val="2200"/>
              </a:lnSpc>
            </a:pP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для построения справедливой экономики!»: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ED7B04E-4835-452C-941B-33024F232E61}"/>
              </a:ext>
            </a:extLst>
          </p:cNvPr>
          <p:cNvSpPr/>
          <p:nvPr/>
        </p:nvSpPr>
        <p:spPr>
          <a:xfrm>
            <a:off x="15518" y="5872519"/>
            <a:ext cx="121645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Социальное партнерство – действенный механизм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для достижения справедливой экономики!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E00E95D-6E75-452A-BEA6-34BA21B27DE5}"/>
              </a:ext>
            </a:extLst>
          </p:cNvPr>
          <p:cNvSpPr/>
          <p:nvPr/>
        </p:nvSpPr>
        <p:spPr>
          <a:xfrm>
            <a:off x="142461" y="1979493"/>
            <a:ext cx="11907078" cy="38520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457200" indent="-457200" algn="just">
              <a:spcBef>
                <a:spcPts val="600"/>
              </a:spcBef>
              <a:buClr>
                <a:srgbClr val="C00000"/>
              </a:buClr>
              <a:buFont typeface="+mj-lt"/>
              <a:buAutoNum type="arabicPeriod"/>
              <a:tabLst>
                <a:tab pos="540385" algn="l"/>
              </a:tabLst>
            </a:pPr>
            <a:r>
              <a:rPr lang="ru-RU" sz="17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Повышать ответственность сторон социального партнёрства за исполнение заключенных ими соглашений, в том числе на развитии трудового законодательства в этой сфере. </a:t>
            </a:r>
          </a:p>
          <a:p>
            <a:pPr marL="457200" indent="-457200" algn="just">
              <a:spcBef>
                <a:spcPts val="600"/>
              </a:spcBef>
              <a:buClr>
                <a:srgbClr val="C00000"/>
              </a:buClr>
              <a:buFont typeface="+mj-lt"/>
              <a:buAutoNum type="arabicPeriod"/>
              <a:tabLst>
                <a:tab pos="540385" algn="l"/>
              </a:tabLst>
            </a:pPr>
            <a:r>
              <a:rPr lang="ru-RU" sz="17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Придать решениям комиссий по регулированию социально-трудовых отношений статуса обязательных для выполнения органами государственной власти и органами местного самоуправления при принятии нормативных правовых актов в сфере социально-трудовых отношений.</a:t>
            </a:r>
          </a:p>
          <a:p>
            <a:pPr marL="457200" indent="-457200" algn="just">
              <a:spcBef>
                <a:spcPts val="600"/>
              </a:spcBef>
              <a:buClr>
                <a:srgbClr val="C00000"/>
              </a:buClr>
              <a:buFont typeface="+mj-lt"/>
              <a:buAutoNum type="arabicPeriod"/>
              <a:tabLst>
                <a:tab pos="540385" algn="l"/>
              </a:tabLst>
            </a:pPr>
            <a:r>
              <a:rPr lang="ru-RU" sz="17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Совместно с Правительством установить конкретные меры, повышающие заинтересованность работодателей к участию в системе социального партнерства, особенно крупных вертикально интегрированных кампаний с государственным участием.</a:t>
            </a:r>
          </a:p>
          <a:p>
            <a:pPr marL="457200" indent="-457200" algn="just">
              <a:spcBef>
                <a:spcPts val="600"/>
              </a:spcBef>
              <a:buClr>
                <a:srgbClr val="C00000"/>
              </a:buClr>
              <a:buFont typeface="+mj-lt"/>
              <a:buAutoNum type="arabicPeriod"/>
              <a:tabLst>
                <a:tab pos="540385" algn="l"/>
              </a:tabLst>
            </a:pPr>
            <a:r>
              <a:rPr lang="ru-RU" sz="17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Расширить сферу влияния социального партнерства, в первую очередь, на предприятиях малого и среднего бизнеса.</a:t>
            </a:r>
          </a:p>
          <a:p>
            <a:pPr marL="457200" indent="-457200" algn="just">
              <a:spcBef>
                <a:spcPts val="600"/>
              </a:spcBef>
              <a:buClr>
                <a:srgbClr val="C00000"/>
              </a:buClr>
              <a:buFont typeface="+mj-lt"/>
              <a:buAutoNum type="arabicPeriod"/>
              <a:tabLst>
                <a:tab pos="540385" algn="l"/>
              </a:tabLst>
            </a:pPr>
            <a:r>
              <a:rPr lang="ru-RU" sz="17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Распространить социальное партнерство на работающих в условиях нестандартных форм занятости, в том числе занятых через посредничество цифровых платформ, самозанятых, трудовых мигрантов и других незащищенных категорий трудящихся.</a:t>
            </a:r>
          </a:p>
        </p:txBody>
      </p:sp>
    </p:spTree>
    <p:extLst>
      <p:ext uri="{BB962C8B-B14F-4D97-AF65-F5344CB8AC3E}">
        <p14:creationId xmlns:p14="http://schemas.microsoft.com/office/powerpoint/2010/main" val="41073262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47A8ADD-D932-4E36-B098-3FA268DCF7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464" b="19015"/>
          <a:stretch/>
        </p:blipFill>
        <p:spPr>
          <a:xfrm>
            <a:off x="-12000" y="-29507"/>
            <a:ext cx="12204000" cy="6884272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62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0C3ADC-B10C-4482-AE42-FD2832794188}"/>
              </a:ext>
            </a:extLst>
          </p:cNvPr>
          <p:cNvSpPr txBox="1"/>
          <p:nvPr/>
        </p:nvSpPr>
        <p:spPr>
          <a:xfrm>
            <a:off x="6095" y="710038"/>
            <a:ext cx="11195305" cy="270902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ru-RU" sz="2400" b="1" dirty="0">
              <a:solidFill>
                <a:srgbClr val="A20000"/>
              </a:solidFill>
              <a:latin typeface="Cambria" pitchFamily="18" charset="0"/>
            </a:endParaRPr>
          </a:p>
          <a:p>
            <a:pPr algn="ctr">
              <a:lnSpc>
                <a:spcPct val="130000"/>
              </a:lnSpc>
            </a:pPr>
            <a:endParaRPr lang="ru-RU" sz="3200" b="1" dirty="0">
              <a:solidFill>
                <a:srgbClr val="A20000"/>
              </a:solidFill>
              <a:latin typeface="Cambria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E59F658-F64B-4BE3-ACF6-FDCF97E43C7C}"/>
              </a:ext>
            </a:extLst>
          </p:cNvPr>
          <p:cNvSpPr/>
          <p:nvPr/>
        </p:nvSpPr>
        <p:spPr>
          <a:xfrm>
            <a:off x="239747" y="1185883"/>
            <a:ext cx="10728000" cy="198607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07000"/>
              </a:lnSpc>
            </a:pP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«Там, где профсоюзные организации действуют активно и вместе с тем ответственно, содержательно, создаются эффективные системы коммуникаций между трудовыми коллективами и работодателями, результативно решаются вопросы, связанные с повышением заработной платы, улучшением условий труда, отдыха».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endParaRPr lang="ru-RU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</a:pP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В.В. Путин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4806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63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E59F658-F64B-4BE3-ACF6-FDCF97E43C7C}"/>
              </a:ext>
            </a:extLst>
          </p:cNvPr>
          <p:cNvSpPr/>
          <p:nvPr/>
        </p:nvSpPr>
        <p:spPr>
          <a:xfrm>
            <a:off x="6892" y="3213465"/>
            <a:ext cx="12176760" cy="198607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Благодарю за внимание!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30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4">
            <a:extLst>
              <a:ext uri="{FF2B5EF4-FFF2-40B4-BE49-F238E27FC236}">
                <a16:creationId xmlns:a16="http://schemas.microsoft.com/office/drawing/2014/main" id="{171AED0F-E27B-45A3-A668-638D9C524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854871"/>
              </p:ext>
            </p:extLst>
          </p:nvPr>
        </p:nvGraphicFramePr>
        <p:xfrm>
          <a:off x="3018086" y="834121"/>
          <a:ext cx="6192000" cy="322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000">
                  <a:extLst>
                    <a:ext uri="{9D8B030D-6E8A-4147-A177-3AD203B41FA5}">
                      <a16:colId xmlns:a16="http://schemas.microsoft.com/office/drawing/2014/main" val="200510169"/>
                    </a:ext>
                  </a:extLst>
                </a:gridCol>
                <a:gridCol w="3096000">
                  <a:extLst>
                    <a:ext uri="{9D8B030D-6E8A-4147-A177-3AD203B41FA5}">
                      <a16:colId xmlns:a16="http://schemas.microsoft.com/office/drawing/2014/main" val="390057329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Минимальная заработная плата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5909999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C00000"/>
                          </a:solidFill>
                        </a:rPr>
                        <a:t>УВЕЛИЧЕНА на 16,7%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6125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Соглашение о МЗП </a:t>
                      </a:r>
                    </a:p>
                    <a:p>
                      <a:pPr algn="ctr"/>
                      <a:r>
                        <a:rPr lang="ru-RU" b="1" dirty="0"/>
                        <a:t>от 29.12.2018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Соглашение о МЗП</a:t>
                      </a:r>
                    </a:p>
                    <a:p>
                      <a:pPr algn="ctr"/>
                      <a:r>
                        <a:rPr lang="ru-RU" b="1" dirty="0"/>
                        <a:t>от 25.12.2019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087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С 1 января 2019 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С 1 января 2020 г.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4030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C00000"/>
                          </a:solidFill>
                        </a:rPr>
                        <a:t>12 000 рублей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C00000"/>
                          </a:solidFill>
                        </a:rPr>
                        <a:t>14 000 рублей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4011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80% от МПБ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88,8% от МПБ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7492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На 6,4% </a:t>
                      </a:r>
                      <a:r>
                        <a:rPr lang="en-US" b="1" dirty="0"/>
                        <a:t>&gt;</a:t>
                      </a:r>
                      <a:r>
                        <a:rPr lang="ru-RU" b="1" dirty="0"/>
                        <a:t> МРОТ</a:t>
                      </a:r>
                    </a:p>
                    <a:p>
                      <a:pPr algn="ctr"/>
                      <a:r>
                        <a:rPr lang="ru-RU" b="0" dirty="0"/>
                        <a:t>(11280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На 15,4%</a:t>
                      </a:r>
                      <a:r>
                        <a:rPr lang="en-US" b="1" dirty="0"/>
                        <a:t> &gt; </a:t>
                      </a:r>
                      <a:r>
                        <a:rPr lang="ru-RU" b="1" dirty="0"/>
                        <a:t>МРОТ</a:t>
                      </a:r>
                    </a:p>
                    <a:p>
                      <a:pPr algn="ctr"/>
                      <a:r>
                        <a:rPr lang="ru-RU" b="0" dirty="0"/>
                        <a:t>(12130 руб.)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9262844"/>
                  </a:ext>
                </a:extLst>
              </a:tr>
            </a:tbl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CDC024D-93B7-4A89-8D64-16DD633F77F2}"/>
              </a:ext>
            </a:extLst>
          </p:cNvPr>
          <p:cNvSpPr/>
          <p:nvPr/>
        </p:nvSpPr>
        <p:spPr>
          <a:xfrm>
            <a:off x="3018086" y="4245130"/>
            <a:ext cx="6192000" cy="2377412"/>
          </a:xfrm>
          <a:prstGeom prst="rect">
            <a:avLst/>
          </a:prstGeom>
          <a:ln w="38100">
            <a:solidFill>
              <a:srgbClr val="C00000"/>
            </a:solidFill>
            <a:prstDash val="solid"/>
          </a:ln>
        </p:spPr>
        <p:txBody>
          <a:bodyPr wrap="square" anchor="ctr" anchorCtr="0">
            <a:noAutofit/>
          </a:bodyPr>
          <a:lstStyle/>
          <a:p>
            <a:pPr algn="ctr" defTabSz="914400">
              <a:defRPr/>
            </a:pPr>
            <a:r>
              <a:rPr lang="ru-RU" b="1" u="sng" dirty="0">
                <a:solidFill>
                  <a:srgbClr val="C00000"/>
                </a:solidFill>
              </a:rPr>
              <a:t>ИСКЛЮЧЕНЫ</a:t>
            </a:r>
            <a:r>
              <a:rPr lang="ru-RU" u="sng" dirty="0">
                <a:solidFill>
                  <a:srgbClr val="C00000"/>
                </a:solidFill>
              </a:rPr>
              <a:t> </a:t>
            </a:r>
            <a:r>
              <a:rPr lang="ru-RU" b="1" u="sng" dirty="0">
                <a:solidFill>
                  <a:srgbClr val="C00000"/>
                </a:solidFill>
              </a:rPr>
              <a:t>компенсационные выплаты:</a:t>
            </a:r>
          </a:p>
          <a:p>
            <a:pPr marL="285750" indent="-285750" algn="ctr" defTabSz="914400">
              <a:buFontTx/>
              <a:buChar char="-"/>
              <a:defRPr/>
            </a:pPr>
            <a:r>
              <a:rPr lang="ru-RU" b="1" dirty="0">
                <a:solidFill>
                  <a:schemeClr val="dk1"/>
                </a:solidFill>
              </a:rPr>
              <a:t>«за работу в ночное время»,</a:t>
            </a:r>
          </a:p>
          <a:p>
            <a:pPr marL="285750" indent="-285750" algn="ctr" defTabSz="914400">
              <a:buFontTx/>
              <a:buChar char="-"/>
              <a:defRPr/>
            </a:pPr>
            <a:r>
              <a:rPr lang="ru-RU" b="1" dirty="0">
                <a:solidFill>
                  <a:schemeClr val="dk1"/>
                </a:solidFill>
              </a:rPr>
              <a:t>«за сверхурочную работу»,</a:t>
            </a:r>
          </a:p>
          <a:p>
            <a:pPr marL="285750" indent="-285750" algn="ctr" defTabSz="914400">
              <a:buFontTx/>
              <a:buChar char="-"/>
              <a:defRPr/>
            </a:pPr>
            <a:r>
              <a:rPr lang="ru-RU" b="1" dirty="0">
                <a:solidFill>
                  <a:schemeClr val="dk1"/>
                </a:solidFill>
              </a:rPr>
              <a:t>«за работу во вредных и (или) опасных условиях труда»,</a:t>
            </a:r>
          </a:p>
          <a:p>
            <a:pPr marL="285750" indent="-285750" algn="ctr" defTabSz="914400">
              <a:buFontTx/>
              <a:buChar char="-"/>
              <a:defRPr/>
            </a:pPr>
            <a:r>
              <a:rPr lang="ru-RU" b="1" dirty="0">
                <a:solidFill>
                  <a:schemeClr val="dk1"/>
                </a:solidFill>
              </a:rPr>
              <a:t>«при совмещении профессий (должностей)»,</a:t>
            </a:r>
          </a:p>
          <a:p>
            <a:pPr marL="285750" indent="-285750" algn="ctr" defTabSz="914400">
              <a:buFontTx/>
              <a:buChar char="-"/>
              <a:defRPr/>
            </a:pPr>
            <a:r>
              <a:rPr lang="ru-RU" b="1" dirty="0">
                <a:solidFill>
                  <a:schemeClr val="dk1"/>
                </a:solidFill>
              </a:rPr>
              <a:t>«за работу в выходные и нерабочие праздничные дни», </a:t>
            </a:r>
            <a:r>
              <a:rPr lang="ru-RU" dirty="0">
                <a:solidFill>
                  <a:schemeClr val="dk1"/>
                </a:solidFill>
              </a:rPr>
              <a:t>производимые в соответствии со статьями</a:t>
            </a:r>
          </a:p>
          <a:p>
            <a:pPr algn="ctr" defTabSz="914400">
              <a:defRPr/>
            </a:pPr>
            <a:r>
              <a:rPr lang="ru-RU" dirty="0">
                <a:solidFill>
                  <a:schemeClr val="dk1"/>
                </a:solidFill>
              </a:rPr>
              <a:t>147, 151, 152, 153, 154 Трудового кодекса РФ.</a:t>
            </a:r>
          </a:p>
        </p:txBody>
      </p:sp>
      <p:pic>
        <p:nvPicPr>
          <p:cNvPr id="26" name="Picture 2" descr="Купюра 1000 рублей 1997 года">
            <a:extLst>
              <a:ext uri="{FF2B5EF4-FFF2-40B4-BE49-F238E27FC236}">
                <a16:creationId xmlns:a16="http://schemas.microsoft.com/office/drawing/2014/main" id="{D1103B31-851C-434E-92ED-2E8B2DA20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930" y="5585371"/>
            <a:ext cx="2421082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C672115-18A3-40A1-BB58-41EEBC5BEF4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2305805-BAEB-446C-93B5-8FB52A0CA2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DCE8436-C8B6-4EEF-80C8-59CCCA74CB44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Номер слайда 10">
            <a:extLst>
              <a:ext uri="{FF2B5EF4-FFF2-40B4-BE49-F238E27FC236}">
                <a16:creationId xmlns:a16="http://schemas.microsoft.com/office/drawing/2014/main" id="{4C2FA895-15F1-45DF-A002-952B48B2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7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Купюра 1000 рублей 1997 года">
            <a:extLst>
              <a:ext uri="{FF2B5EF4-FFF2-40B4-BE49-F238E27FC236}">
                <a16:creationId xmlns:a16="http://schemas.microsoft.com/office/drawing/2014/main" id="{38BFD543-C260-4851-A3E8-D1C3E3EFE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88" y="5585371"/>
            <a:ext cx="2421082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Купюра 1000 рублей 1997 года">
            <a:extLst>
              <a:ext uri="{FF2B5EF4-FFF2-40B4-BE49-F238E27FC236}">
                <a16:creationId xmlns:a16="http://schemas.microsoft.com/office/drawing/2014/main" id="{9BFFF4CD-C5CC-45FB-816A-3241E4972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88" y="5308003"/>
            <a:ext cx="2421082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Купюра 1000 рублей 1997 года">
            <a:extLst>
              <a:ext uri="{FF2B5EF4-FFF2-40B4-BE49-F238E27FC236}">
                <a16:creationId xmlns:a16="http://schemas.microsoft.com/office/drawing/2014/main" id="{B376D22F-5D97-4E88-9778-3D9E6FF41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88" y="4983645"/>
            <a:ext cx="2421082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Купюра 1000 рублей 1997 года">
            <a:extLst>
              <a:ext uri="{FF2B5EF4-FFF2-40B4-BE49-F238E27FC236}">
                <a16:creationId xmlns:a16="http://schemas.microsoft.com/office/drawing/2014/main" id="{E564CC33-1F67-4432-B5F9-1DE41DC56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88" y="4682274"/>
            <a:ext cx="2421082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Купюра 1000 рублей 1997 года">
            <a:extLst>
              <a:ext uri="{FF2B5EF4-FFF2-40B4-BE49-F238E27FC236}">
                <a16:creationId xmlns:a16="http://schemas.microsoft.com/office/drawing/2014/main" id="{F8D8F464-16D2-4A5B-AB5B-E851CA66E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88" y="4404906"/>
            <a:ext cx="2421082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Купюра 1000 рублей 1997 года">
            <a:extLst>
              <a:ext uri="{FF2B5EF4-FFF2-40B4-BE49-F238E27FC236}">
                <a16:creationId xmlns:a16="http://schemas.microsoft.com/office/drawing/2014/main" id="{47ACE5D5-4F0F-470A-BCB4-125F00D3F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88" y="4080548"/>
            <a:ext cx="2421082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Купюра 1000 рублей 1997 года">
            <a:extLst>
              <a:ext uri="{FF2B5EF4-FFF2-40B4-BE49-F238E27FC236}">
                <a16:creationId xmlns:a16="http://schemas.microsoft.com/office/drawing/2014/main" id="{9FD14E29-D622-4831-BB3F-035FFF78F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88" y="3781580"/>
            <a:ext cx="2421082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Купюра 1000 рублей 1997 года">
            <a:extLst>
              <a:ext uri="{FF2B5EF4-FFF2-40B4-BE49-F238E27FC236}">
                <a16:creationId xmlns:a16="http://schemas.microsoft.com/office/drawing/2014/main" id="{A5C1E995-5717-4177-B8A2-934F5261A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88" y="3504212"/>
            <a:ext cx="2421082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Купюра 1000 рублей 1997 года">
            <a:extLst>
              <a:ext uri="{FF2B5EF4-FFF2-40B4-BE49-F238E27FC236}">
                <a16:creationId xmlns:a16="http://schemas.microsoft.com/office/drawing/2014/main" id="{6642BA1B-6208-4172-890C-6D27961A6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88" y="3179854"/>
            <a:ext cx="2421082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Купюра 1000 рублей 1997 года">
            <a:extLst>
              <a:ext uri="{FF2B5EF4-FFF2-40B4-BE49-F238E27FC236}">
                <a16:creationId xmlns:a16="http://schemas.microsoft.com/office/drawing/2014/main" id="{F76C50CB-CCA5-45E1-A364-11585659F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88" y="2878483"/>
            <a:ext cx="2421082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Купюра 1000 рублей 1997 года">
            <a:extLst>
              <a:ext uri="{FF2B5EF4-FFF2-40B4-BE49-F238E27FC236}">
                <a16:creationId xmlns:a16="http://schemas.microsoft.com/office/drawing/2014/main" id="{E5350A22-447A-4EAD-9511-7CA026C25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88" y="2601115"/>
            <a:ext cx="2421082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Купюра 1000 рублей 1997 года">
            <a:extLst>
              <a:ext uri="{FF2B5EF4-FFF2-40B4-BE49-F238E27FC236}">
                <a16:creationId xmlns:a16="http://schemas.microsoft.com/office/drawing/2014/main" id="{667BEF5C-66EF-4492-A021-D119CBCE8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88" y="2276757"/>
            <a:ext cx="2421082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Купюра 1000 рублей 1997 года">
            <a:extLst>
              <a:ext uri="{FF2B5EF4-FFF2-40B4-BE49-F238E27FC236}">
                <a16:creationId xmlns:a16="http://schemas.microsoft.com/office/drawing/2014/main" id="{EC36F6EA-6FA2-47FF-A9D7-3BF11F1EB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930" y="5308003"/>
            <a:ext cx="2421082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Купюра 1000 рублей 1997 года">
            <a:extLst>
              <a:ext uri="{FF2B5EF4-FFF2-40B4-BE49-F238E27FC236}">
                <a16:creationId xmlns:a16="http://schemas.microsoft.com/office/drawing/2014/main" id="{9BA7444B-C6FA-459F-9477-8222F71A0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930" y="4983645"/>
            <a:ext cx="2421082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Купюра 1000 рублей 1997 года">
            <a:extLst>
              <a:ext uri="{FF2B5EF4-FFF2-40B4-BE49-F238E27FC236}">
                <a16:creationId xmlns:a16="http://schemas.microsoft.com/office/drawing/2014/main" id="{8C784834-318C-434F-85A4-2089496E2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930" y="4682274"/>
            <a:ext cx="2421082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Купюра 1000 рублей 1997 года">
            <a:extLst>
              <a:ext uri="{FF2B5EF4-FFF2-40B4-BE49-F238E27FC236}">
                <a16:creationId xmlns:a16="http://schemas.microsoft.com/office/drawing/2014/main" id="{24E26780-6B7F-4151-809A-EDB806E01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930" y="4404906"/>
            <a:ext cx="2421082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Купюра 1000 рублей 1997 года">
            <a:extLst>
              <a:ext uri="{FF2B5EF4-FFF2-40B4-BE49-F238E27FC236}">
                <a16:creationId xmlns:a16="http://schemas.microsoft.com/office/drawing/2014/main" id="{083F0E77-9286-4FEF-9052-FBF48093E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930" y="4080548"/>
            <a:ext cx="2421082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Купюра 1000 рублей 1997 года">
            <a:extLst>
              <a:ext uri="{FF2B5EF4-FFF2-40B4-BE49-F238E27FC236}">
                <a16:creationId xmlns:a16="http://schemas.microsoft.com/office/drawing/2014/main" id="{0932728C-8A72-4686-8C5B-77E519A21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930" y="3781580"/>
            <a:ext cx="2421082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Купюра 1000 рублей 1997 года">
            <a:extLst>
              <a:ext uri="{FF2B5EF4-FFF2-40B4-BE49-F238E27FC236}">
                <a16:creationId xmlns:a16="http://schemas.microsoft.com/office/drawing/2014/main" id="{E63773D2-B898-4CB5-87E2-2193D7A7B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930" y="3504212"/>
            <a:ext cx="2421082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Купюра 1000 рублей 1997 года">
            <a:extLst>
              <a:ext uri="{FF2B5EF4-FFF2-40B4-BE49-F238E27FC236}">
                <a16:creationId xmlns:a16="http://schemas.microsoft.com/office/drawing/2014/main" id="{25EE7114-0FF5-4E9A-B788-E4EC57EDA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930" y="3179854"/>
            <a:ext cx="2421082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Купюра 1000 рублей 1997 года">
            <a:extLst>
              <a:ext uri="{FF2B5EF4-FFF2-40B4-BE49-F238E27FC236}">
                <a16:creationId xmlns:a16="http://schemas.microsoft.com/office/drawing/2014/main" id="{FCDC856D-0D3D-45A8-A686-759AE728C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930" y="2878483"/>
            <a:ext cx="2421082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Купюра 1000 рублей 1997 года">
            <a:extLst>
              <a:ext uri="{FF2B5EF4-FFF2-40B4-BE49-F238E27FC236}">
                <a16:creationId xmlns:a16="http://schemas.microsoft.com/office/drawing/2014/main" id="{8FA9A3B3-4E5E-4EA4-91FA-AA4D5636B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930" y="2601115"/>
            <a:ext cx="2421082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Купюра 1000 рублей 1997 года">
            <a:extLst>
              <a:ext uri="{FF2B5EF4-FFF2-40B4-BE49-F238E27FC236}">
                <a16:creationId xmlns:a16="http://schemas.microsoft.com/office/drawing/2014/main" id="{F5FB3D9E-3F22-4D03-9BBD-3F514694F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930" y="2276757"/>
            <a:ext cx="2421082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Купюра 1000 рублей 1997 года">
            <a:extLst>
              <a:ext uri="{FF2B5EF4-FFF2-40B4-BE49-F238E27FC236}">
                <a16:creationId xmlns:a16="http://schemas.microsoft.com/office/drawing/2014/main" id="{8605F0C5-2726-4747-B5B8-7CECA6B04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930" y="1970746"/>
            <a:ext cx="2421082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Купюра 1000 рублей 1997 года">
            <a:extLst>
              <a:ext uri="{FF2B5EF4-FFF2-40B4-BE49-F238E27FC236}">
                <a16:creationId xmlns:a16="http://schemas.microsoft.com/office/drawing/2014/main" id="{FFA64DD3-D74D-4604-8713-C055F8B29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930" y="1693378"/>
            <a:ext cx="2421082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5109A1-306E-49F5-9A8D-CB08B894F5BC}"/>
              </a:ext>
            </a:extLst>
          </p:cNvPr>
          <p:cNvSpPr txBox="1"/>
          <p:nvPr/>
        </p:nvSpPr>
        <p:spPr>
          <a:xfrm>
            <a:off x="284988" y="1723155"/>
            <a:ext cx="2421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2019 г. – 12 000 руб.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CD9F7CF-53C9-40AE-A599-4042A26C89B5}"/>
              </a:ext>
            </a:extLst>
          </p:cNvPr>
          <p:cNvSpPr txBox="1"/>
          <p:nvPr/>
        </p:nvSpPr>
        <p:spPr>
          <a:xfrm>
            <a:off x="9485930" y="1125634"/>
            <a:ext cx="2421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2020 г. – 14 000 руб.</a:t>
            </a:r>
          </a:p>
        </p:txBody>
      </p:sp>
    </p:spTree>
    <p:extLst>
      <p:ext uri="{BB962C8B-B14F-4D97-AF65-F5344CB8AC3E}">
        <p14:creationId xmlns:p14="http://schemas.microsoft.com/office/powerpoint/2010/main" val="2435419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8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CD9D908-16FC-4C77-B0B3-389555AC15EC}"/>
              </a:ext>
            </a:extLst>
          </p:cNvPr>
          <p:cNvSpPr/>
          <p:nvPr/>
        </p:nvSpPr>
        <p:spPr>
          <a:xfrm>
            <a:off x="1" y="836498"/>
            <a:ext cx="12182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Индикаторы роста оплаты труда в Республиканском соглашении</a:t>
            </a:r>
            <a:endParaRPr lang="ru-RU" sz="2400" dirty="0">
              <a:solidFill>
                <a:srgbClr val="002060"/>
              </a:solidFill>
            </a:endParaRP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2267F143-F67D-4185-A5B3-95BA333C9B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1470354"/>
              </p:ext>
            </p:extLst>
          </p:nvPr>
        </p:nvGraphicFramePr>
        <p:xfrm>
          <a:off x="-385514" y="1447426"/>
          <a:ext cx="12568370" cy="5172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8E7442E-B4BD-4E1E-85A3-9C06209CF0AB}"/>
              </a:ext>
            </a:extLst>
          </p:cNvPr>
          <p:cNvSpPr txBox="1"/>
          <p:nvPr/>
        </p:nvSpPr>
        <p:spPr>
          <a:xfrm>
            <a:off x="1589598" y="4518809"/>
            <a:ext cx="786384" cy="369332"/>
          </a:xfrm>
          <a:prstGeom prst="rect">
            <a:avLst/>
          </a:prstGeom>
          <a:solidFill>
            <a:srgbClr val="CFD5EA"/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п.2.12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A22950-C1A3-43A1-A0DD-114A13B85A97}"/>
              </a:ext>
            </a:extLst>
          </p:cNvPr>
          <p:cNvSpPr txBox="1"/>
          <p:nvPr/>
        </p:nvSpPr>
        <p:spPr>
          <a:xfrm>
            <a:off x="1580454" y="5917487"/>
            <a:ext cx="786384" cy="369332"/>
          </a:xfrm>
          <a:prstGeom prst="rect">
            <a:avLst/>
          </a:prstGeom>
          <a:solidFill>
            <a:srgbClr val="CFD5EA"/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п.2.12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66A9A5-6FB7-4DCB-A44F-6967A7B3579A}"/>
              </a:ext>
            </a:extLst>
          </p:cNvPr>
          <p:cNvSpPr txBox="1"/>
          <p:nvPr/>
        </p:nvSpPr>
        <p:spPr>
          <a:xfrm>
            <a:off x="1584297" y="1774680"/>
            <a:ext cx="786384" cy="369332"/>
          </a:xfrm>
          <a:prstGeom prst="rect">
            <a:avLst/>
          </a:prstGeom>
          <a:solidFill>
            <a:srgbClr val="CFD5EA"/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п.2.11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09623D-6175-4AF1-8E84-BFC7037D3910}"/>
              </a:ext>
            </a:extLst>
          </p:cNvPr>
          <p:cNvSpPr txBox="1"/>
          <p:nvPr/>
        </p:nvSpPr>
        <p:spPr>
          <a:xfrm>
            <a:off x="1589598" y="3163902"/>
            <a:ext cx="786384" cy="369332"/>
          </a:xfrm>
          <a:prstGeom prst="rect">
            <a:avLst/>
          </a:prstGeom>
          <a:solidFill>
            <a:srgbClr val="CFD5EA"/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п.2.12</a:t>
            </a:r>
          </a:p>
        </p:txBody>
      </p:sp>
    </p:spTree>
    <p:extLst>
      <p:ext uri="{BB962C8B-B14F-4D97-AF65-F5344CB8AC3E}">
        <p14:creationId xmlns:p14="http://schemas.microsoft.com/office/powerpoint/2010/main" val="2511836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D593E8-7EC4-4E87-A117-ACEECA0F0238}"/>
              </a:ext>
            </a:extLst>
          </p:cNvPr>
          <p:cNvSpPr/>
          <p:nvPr/>
        </p:nvSpPr>
        <p:spPr>
          <a:xfrm>
            <a:off x="-3047" y="3235"/>
            <a:ext cx="1220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585"/>
            <a:r>
              <a:rPr lang="ru-RU" b="1" dirty="0">
                <a:solidFill>
                  <a:prstClr val="white"/>
                </a:solidFill>
                <a:latin typeface="Calibri" panose="020F0502020204030204"/>
              </a:rPr>
              <a:t>ФЕДЕРАЦИЯ ПРОФСОЮЗОВ РЕСПУБЛИКИ ТАТАРСТАН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28B7F-C2FA-4AC0-95A1-FF06B6331B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" y="72559"/>
            <a:ext cx="1044000" cy="104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7D734B-D621-4BF2-A7C9-C64F41490446}"/>
              </a:ext>
            </a:extLst>
          </p:cNvPr>
          <p:cNvSpPr/>
          <p:nvPr/>
        </p:nvSpPr>
        <p:spPr>
          <a:xfrm>
            <a:off x="11714856" y="6449764"/>
            <a:ext cx="468000" cy="4082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Номер слайда 10">
            <a:extLst>
              <a:ext uri="{FF2B5EF4-FFF2-40B4-BE49-F238E27FC236}">
                <a16:creationId xmlns:a16="http://schemas.microsoft.com/office/drawing/2014/main" id="{FB17F378-4FD0-4D4B-B31E-623A67F1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848" y="6446530"/>
            <a:ext cx="469008" cy="408235"/>
          </a:xfrm>
        </p:spPr>
        <p:txBody>
          <a:bodyPr/>
          <a:lstStyle/>
          <a:p>
            <a:pPr algn="ctr"/>
            <a:fld id="{95CFD114-2E2B-4149-A909-0A903CEEA8DD}" type="slidenum">
              <a:rPr lang="ru-RU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9</a:t>
            </a:fld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F5B2413-CE86-450C-8D2D-D8A455D726DE}"/>
              </a:ext>
            </a:extLst>
          </p:cNvPr>
          <p:cNvSpPr/>
          <p:nvPr/>
        </p:nvSpPr>
        <p:spPr>
          <a:xfrm>
            <a:off x="0" y="1043007"/>
            <a:ext cx="122009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latin typeface="Cambria" panose="02040503050406030204" pitchFamily="18" charset="0"/>
              </a:rPr>
              <a:t>ДИНАМИКА</a:t>
            </a:r>
          </a:p>
          <a:p>
            <a:pPr algn="ctr">
              <a:tabLst>
                <a:tab pos="630555" algn="l"/>
              </a:tabLst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latin typeface="Cambria" panose="02040503050406030204" pitchFamily="18" charset="0"/>
              </a:rPr>
              <a:t> </a:t>
            </a:r>
            <a:r>
              <a:rPr lang="ru-RU" sz="2000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среднемесячной заработной платы </a:t>
            </a:r>
          </a:p>
          <a:p>
            <a:pPr algn="ctr">
              <a:tabLst>
                <a:tab pos="630555" algn="l"/>
              </a:tabLst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работников бюджетной сферы РТ, рублей</a:t>
            </a:r>
            <a:endParaRPr lang="ru-RU" sz="2000" b="1" dirty="0">
              <a:latin typeface="Cambria" panose="02040503050406030204" pitchFamily="18" charset="0"/>
            </a:endParaRP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00000000-0008-0000-09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0156598"/>
              </p:ext>
            </p:extLst>
          </p:nvPr>
        </p:nvGraphicFramePr>
        <p:xfrm>
          <a:off x="1819656" y="2203514"/>
          <a:ext cx="8805671" cy="4243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038015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4860</TotalTime>
  <Words>6260</Words>
  <Application>Microsoft Office PowerPoint</Application>
  <PresentationFormat>Широкоэкранный</PresentationFormat>
  <Paragraphs>1009</Paragraphs>
  <Slides>63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71" baseType="lpstr">
      <vt:lpstr>Arial</vt:lpstr>
      <vt:lpstr>Calibri</vt:lpstr>
      <vt:lpstr>Calibri Light</vt:lpstr>
      <vt:lpstr>Cambria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Гайнутдинова А.А.</dc:creator>
  <cp:lastModifiedBy>Гайнутдинова А.А.</cp:lastModifiedBy>
  <cp:revision>621</cp:revision>
  <cp:lastPrinted>2020-05-18T08:54:43Z</cp:lastPrinted>
  <dcterms:created xsi:type="dcterms:W3CDTF">2020-03-19T09:08:48Z</dcterms:created>
  <dcterms:modified xsi:type="dcterms:W3CDTF">2020-05-18T09:18:26Z</dcterms:modified>
</cp:coreProperties>
</file>