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712" r:id="rId2"/>
    <p:sldId id="496" r:id="rId3"/>
    <p:sldId id="702" r:id="rId4"/>
    <p:sldId id="672" r:id="rId5"/>
    <p:sldId id="258" r:id="rId6"/>
    <p:sldId id="716" r:id="rId7"/>
    <p:sldId id="736" r:id="rId8"/>
    <p:sldId id="504" r:id="rId9"/>
    <p:sldId id="714" r:id="rId10"/>
    <p:sldId id="259" r:id="rId11"/>
    <p:sldId id="703" r:id="rId12"/>
    <p:sldId id="514" r:id="rId13"/>
    <p:sldId id="493" r:id="rId14"/>
    <p:sldId id="713" r:id="rId15"/>
    <p:sldId id="279" r:id="rId16"/>
    <p:sldId id="646" r:id="rId17"/>
    <p:sldId id="500" r:id="rId18"/>
    <p:sldId id="737" r:id="rId19"/>
    <p:sldId id="717" r:id="rId20"/>
    <p:sldId id="738" r:id="rId21"/>
    <p:sldId id="739" r:id="rId2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B29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92" autoAdjust="0"/>
  </p:normalViewPr>
  <p:slideViewPr>
    <p:cSldViewPr snapToGrid="0">
      <p:cViewPr varScale="1">
        <p:scale>
          <a:sx n="95" d="100"/>
          <a:sy n="95" d="100"/>
        </p:scale>
        <p:origin x="11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zakov\Desktop\&#1091;&#1089;&#1083;&#1086;&#1074;&#1080;&#1103;%20&#1090;&#1088;&#1091;&#1076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zakov\Desktop\&#1051;&#1080;&#1089;&#1090;%20Microsoft%20Excel.xlsx!&#1051;&#1080;&#1089;&#1090;1!&#1054;&#1073;&#1098;&#1077;&#1082;&#1090;%20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zakov\Desktop\&#1091;&#1089;&#1083;&#1086;&#1074;&#1080;&#1103;%20&#1090;&#1088;&#1091;&#1076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122935642545932E-2"/>
          <c:y val="2.761794833196541E-2"/>
          <c:w val="0.9446252828847721"/>
          <c:h val="0.72589609127502375"/>
        </c:manualLayout>
      </c:layout>
      <c:lineChart>
        <c:grouping val="standar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Занятые на работах с вредными и (или) опасными условиями труда (доля)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670625494853645E-2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718860854982193E-2"/>
                      <c:h val="3.67780220088227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F34-40B3-8958-5F134696AE1F}"/>
                </c:ext>
              </c:extLst>
            </c:dLbl>
            <c:dLbl>
              <c:idx val="1"/>
              <c:layout>
                <c:manualLayout>
                  <c:x val="-2.0585906571654926E-2"/>
                  <c:y val="-2.7617948331965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34-40B3-8958-5F134696AE1F}"/>
                </c:ext>
              </c:extLst>
            </c:dLbl>
            <c:dLbl>
              <c:idx val="2"/>
              <c:layout>
                <c:manualLayout>
                  <c:x val="-4.750593824228092E-3"/>
                  <c:y val="-3.3755270183513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34-40B3-8958-5F134696AE1F}"/>
                </c:ext>
              </c:extLst>
            </c:dLbl>
            <c:dLbl>
              <c:idx val="3"/>
              <c:layout>
                <c:manualLayout>
                  <c:x val="-3.1670625494854793E-3"/>
                  <c:y val="-2.7617948331965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34-40B3-8958-5F134696AE1F}"/>
                </c:ext>
              </c:extLst>
            </c:dLbl>
            <c:dLbl>
              <c:idx val="4"/>
              <c:layout>
                <c:manualLayout>
                  <c:x val="-2.0585906571654999E-2"/>
                  <c:y val="-3.3755270183513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34-40B3-8958-5F134696A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Лист3!$B$2:$B$6</c:f>
              <c:numCache>
                <c:formatCode>General</c:formatCode>
                <c:ptCount val="5"/>
                <c:pt idx="0">
                  <c:v>32.200000000000003</c:v>
                </c:pt>
                <c:pt idx="1">
                  <c:v>39.700000000000003</c:v>
                </c:pt>
                <c:pt idx="2">
                  <c:v>39.1</c:v>
                </c:pt>
                <c:pt idx="3">
                  <c:v>38.5</c:v>
                </c:pt>
                <c:pt idx="4">
                  <c:v>37.9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34-40B3-8958-5F134696AE1F}"/>
            </c:ext>
          </c:extLst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из них занятые под воздействием тяжести трудового процесса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9176563737134182E-3"/>
                  <c:y val="-3.0686609257739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34-40B3-8958-5F134696AE1F}"/>
                </c:ext>
              </c:extLst>
            </c:dLbl>
            <c:dLbl>
              <c:idx val="1"/>
              <c:layout>
                <c:manualLayout>
                  <c:x val="-2.5336500395882776E-2"/>
                  <c:y val="-3.682393110928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34-40B3-8958-5F134696AE1F}"/>
                </c:ext>
              </c:extLst>
            </c:dLbl>
            <c:dLbl>
              <c:idx val="2"/>
              <c:layout>
                <c:manualLayout>
                  <c:x val="-3.1670625494853643E-3"/>
                  <c:y val="-2.761794833196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34-40B3-8958-5F134696AE1F}"/>
                </c:ext>
              </c:extLst>
            </c:dLbl>
            <c:dLbl>
              <c:idx val="3"/>
              <c:layout>
                <c:manualLayout>
                  <c:x val="-2.8503562945368287E-2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34-40B3-8958-5F134696AE1F}"/>
                </c:ext>
              </c:extLst>
            </c:dLbl>
            <c:dLbl>
              <c:idx val="4"/>
              <c:layout>
                <c:manualLayout>
                  <c:x val="-1.4251781472684199E-2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F34-40B3-8958-5F134696A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Лист3!$C$2:$C$6</c:f>
              <c:numCache>
                <c:formatCode>General</c:formatCode>
                <c:ptCount val="5"/>
                <c:pt idx="0">
                  <c:v>13.2</c:v>
                </c:pt>
                <c:pt idx="1">
                  <c:v>15.5</c:v>
                </c:pt>
                <c:pt idx="2">
                  <c:v>16.5</c:v>
                </c:pt>
                <c:pt idx="3">
                  <c:v>17.899999999999999</c:v>
                </c:pt>
                <c:pt idx="4">
                  <c:v>18.7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F34-40B3-8958-5F134696AE1F}"/>
            </c:ext>
          </c:extLst>
        </c:ser>
        <c:ser>
          <c:idx val="2"/>
          <c:order val="2"/>
          <c:tx>
            <c:strRef>
              <c:f>Лист3!$D$1</c:f>
              <c:strCache>
                <c:ptCount val="1"/>
                <c:pt idx="0">
                  <c:v>из них занятые под воздействием няпряженности трудового процесса 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835312747426761E-3"/>
                  <c:y val="-2.4549287406191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F34-40B3-8958-5F134696AE1F}"/>
                </c:ext>
              </c:extLst>
            </c:dLbl>
            <c:dLbl>
              <c:idx val="1"/>
              <c:layout>
                <c:manualLayout>
                  <c:x val="-1.7418844022169453E-2"/>
                  <c:y val="-3.0686609257739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F34-40B3-8958-5F134696AE1F}"/>
                </c:ext>
              </c:extLst>
            </c:dLbl>
            <c:dLbl>
              <c:idx val="2"/>
              <c:layout>
                <c:manualLayout>
                  <c:x val="-1.4251781472684086E-2"/>
                  <c:y val="-2.761794833196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F34-40B3-8958-5F134696AE1F}"/>
                </c:ext>
              </c:extLst>
            </c:dLbl>
            <c:dLbl>
              <c:idx val="3"/>
              <c:layout>
                <c:manualLayout>
                  <c:x val="-1.5835312747426761E-3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F34-40B3-8958-5F134696A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Лист3!$D$2:$D$6</c:f>
              <c:numCache>
                <c:formatCode>General</c:formatCode>
                <c:ptCount val="5"/>
                <c:pt idx="0">
                  <c:v>9.4</c:v>
                </c:pt>
                <c:pt idx="1">
                  <c:v>8.5</c:v>
                </c:pt>
                <c:pt idx="2">
                  <c:v>7.1</c:v>
                </c:pt>
                <c:pt idx="3">
                  <c:v>6.1</c:v>
                </c:pt>
                <c:pt idx="4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5F34-40B3-8958-5F134696A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70816"/>
        <c:axId val="28372352"/>
      </c:lineChart>
      <c:catAx>
        <c:axId val="2837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72352"/>
        <c:crosses val="autoZero"/>
        <c:auto val="1"/>
        <c:lblAlgn val="ctr"/>
        <c:lblOffset val="100"/>
        <c:noMultiLvlLbl val="0"/>
      </c:catAx>
      <c:valAx>
        <c:axId val="2837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37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10232761900369E-2"/>
          <c:y val="3.6958631537178065E-2"/>
          <c:w val="0.9835897435897436"/>
          <c:h val="0.7921225382932166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'[Диаграмма в Лист Microsoft Excel]профзабол-первичная'!$A$5</c:f>
              <c:strCache>
                <c:ptCount val="1"/>
                <c:pt idx="0">
                  <c:v>показатель на 10000 работающих -Россия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8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6E9-4F37-B4A6-34DEEE313FAC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Лист Microsoft Excel]профзабол-первичная'!$K$3:$AC$3</c:f>
              <c:strCache>
                <c:ptCount val="19"/>
                <c:pt idx="0">
                  <c:v>2000 г</c:v>
                </c:pt>
                <c:pt idx="1">
                  <c:v>2001 г</c:v>
                </c:pt>
                <c:pt idx="2">
                  <c:v>2002 г</c:v>
                </c:pt>
                <c:pt idx="3">
                  <c:v>2003 г</c:v>
                </c:pt>
                <c:pt idx="4">
                  <c:v>2004 г</c:v>
                </c:pt>
                <c:pt idx="5">
                  <c:v>2005 г</c:v>
                </c:pt>
                <c:pt idx="6">
                  <c:v>2006 г</c:v>
                </c:pt>
                <c:pt idx="7">
                  <c:v>2007 г</c:v>
                </c:pt>
                <c:pt idx="8">
                  <c:v>2008 г</c:v>
                </c:pt>
                <c:pt idx="9">
                  <c:v>2009 г</c:v>
                </c:pt>
                <c:pt idx="10">
                  <c:v>2010 г</c:v>
                </c:pt>
                <c:pt idx="11">
                  <c:v>2011 г</c:v>
                </c:pt>
                <c:pt idx="12">
                  <c:v>2012 г</c:v>
                </c:pt>
                <c:pt idx="13">
                  <c:v>2013 г</c:v>
                </c:pt>
                <c:pt idx="14">
                  <c:v>2014 г</c:v>
                </c:pt>
                <c:pt idx="15">
                  <c:v>2015 г</c:v>
                </c:pt>
                <c:pt idx="16">
                  <c:v>2016 г</c:v>
                </c:pt>
                <c:pt idx="17">
                  <c:v>2017 г.</c:v>
                </c:pt>
                <c:pt idx="18">
                  <c:v>2018 г.</c:v>
                </c:pt>
              </c:strCache>
            </c:strRef>
          </c:cat>
          <c:val>
            <c:numRef>
              <c:f>'[Диаграмма в Лист Microsoft Excel]профзабол-первичная'!$K$5:$AC$5</c:f>
              <c:numCache>
                <c:formatCode>General</c:formatCode>
                <c:ptCount val="19"/>
                <c:pt idx="0">
                  <c:v>1.81</c:v>
                </c:pt>
                <c:pt idx="1">
                  <c:v>2.2400000000000002</c:v>
                </c:pt>
                <c:pt idx="2">
                  <c:v>2.23</c:v>
                </c:pt>
                <c:pt idx="3">
                  <c:v>2.13</c:v>
                </c:pt>
                <c:pt idx="4">
                  <c:v>1.99</c:v>
                </c:pt>
                <c:pt idx="5">
                  <c:v>1.61</c:v>
                </c:pt>
                <c:pt idx="6">
                  <c:v>1.61</c:v>
                </c:pt>
                <c:pt idx="7">
                  <c:v>1.59</c:v>
                </c:pt>
                <c:pt idx="8">
                  <c:v>1.52</c:v>
                </c:pt>
                <c:pt idx="9">
                  <c:v>1.79</c:v>
                </c:pt>
                <c:pt idx="10">
                  <c:v>1.73</c:v>
                </c:pt>
                <c:pt idx="11">
                  <c:v>1.92</c:v>
                </c:pt>
                <c:pt idx="12">
                  <c:v>1.7</c:v>
                </c:pt>
                <c:pt idx="13">
                  <c:v>1.79</c:v>
                </c:pt>
                <c:pt idx="14">
                  <c:v>1.74</c:v>
                </c:pt>
                <c:pt idx="15">
                  <c:v>1.65</c:v>
                </c:pt>
                <c:pt idx="16">
                  <c:v>1.47</c:v>
                </c:pt>
                <c:pt idx="17">
                  <c:v>1.31</c:v>
                </c:pt>
                <c:pt idx="18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E9-4F37-B4A6-34DEEE313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892496"/>
        <c:axId val="1"/>
      </c:barChart>
      <c:catAx>
        <c:axId val="50389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25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0389249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7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Лист4!$B$2</c:f>
              <c:strCache>
                <c:ptCount val="1"/>
                <c:pt idx="0">
                  <c:v>частота встречаемости в ЦП (%)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1A0-459A-BB60-EBE8B3691E23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1A0-459A-BB60-EBE8B3691E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Лист4!$A$3:$A$12</c:f>
              <c:strCache>
                <c:ptCount val="10"/>
                <c:pt idx="0">
                  <c:v>Болезни кожи и подкожной клетчатки</c:v>
                </c:pt>
                <c:pt idx="1">
                  <c:v>Болезни крови, кроветворных органов </c:v>
                </c:pt>
                <c:pt idx="2">
                  <c:v>Болезни органов дыхания</c:v>
                </c:pt>
                <c:pt idx="3">
                  <c:v>Болезни органов пищеварения</c:v>
                </c:pt>
                <c:pt idx="4">
                  <c:v>Болезни мочеполовой системы</c:v>
                </c:pt>
                <c:pt idx="5">
                  <c:v>прочие</c:v>
                </c:pt>
                <c:pt idx="6">
                  <c:v>Болезни эндокринной системы</c:v>
                </c:pt>
                <c:pt idx="7">
                  <c:v>Болезни системы кровообращения</c:v>
                </c:pt>
                <c:pt idx="8">
                  <c:v>Болезни костно-мышечной системы</c:v>
                </c:pt>
                <c:pt idx="9">
                  <c:v>Болезни глаза </c:v>
                </c:pt>
              </c:strCache>
            </c:strRef>
          </c:cat>
          <c:val>
            <c:numRef>
              <c:f>Лист4!$B$3:$B$12</c:f>
              <c:numCache>
                <c:formatCode>General</c:formatCode>
                <c:ptCount val="10"/>
                <c:pt idx="0">
                  <c:v>1.8</c:v>
                </c:pt>
                <c:pt idx="1">
                  <c:v>3.6</c:v>
                </c:pt>
                <c:pt idx="2">
                  <c:v>3.8</c:v>
                </c:pt>
                <c:pt idx="3">
                  <c:v>6</c:v>
                </c:pt>
                <c:pt idx="4">
                  <c:v>8.3000000000000007</c:v>
                </c:pt>
                <c:pt idx="5">
                  <c:v>9.8000000000000167</c:v>
                </c:pt>
                <c:pt idx="6">
                  <c:v>11.1</c:v>
                </c:pt>
                <c:pt idx="7">
                  <c:v>12.1</c:v>
                </c:pt>
                <c:pt idx="8">
                  <c:v>13.7</c:v>
                </c:pt>
                <c:pt idx="9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A0-459A-BB60-EBE8B3691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536320"/>
        <c:axId val="40538112"/>
      </c:barChart>
      <c:catAx>
        <c:axId val="40536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538112"/>
        <c:crosses val="autoZero"/>
        <c:auto val="1"/>
        <c:lblAlgn val="ctr"/>
        <c:lblOffset val="100"/>
        <c:noMultiLvlLbl val="0"/>
      </c:catAx>
      <c:valAx>
        <c:axId val="40538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536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B3F542-5F4E-49FA-BDE6-1D413E6E8577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98D5A7-5050-45F2-AA7A-B9DC2B8DB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44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48E6A9E-1834-49D2-AC04-EC0841171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1D38B88-B031-4785-A5C9-604A67613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 dirty="0"/>
              <a:t>Актуальным является тщательный подход к изучению показателей тяжести труда на рабочих местах, в то время как на  рынке услуг проведения подобных исследований, в том числе в рамках СОУТ,  все чаще отмечается упрощение всего процесса оценки условий труда. Преобладание статической нагрузки над динамической, последняя повышает риск возникновения сердечно-сосудистых заболеваний посредством активации различных физиологических и метаболических механизмов.  Подобная физическая нагрузка совместно с воздействием шума, вибрации и нагревающего микроклимата не имеет </a:t>
            </a:r>
            <a:r>
              <a:rPr lang="ru-RU" altLang="ru-RU" dirty="0" err="1"/>
              <a:t>кардиопротективного</a:t>
            </a:r>
            <a:r>
              <a:rPr lang="ru-RU" altLang="ru-RU" dirty="0"/>
              <a:t> эффекта, а наоборот может способствовать развитию дегенеративных изменений ССС, что влечет за собой риск возникновения сердечно-сосудистой патологии. </a:t>
            </a:r>
          </a:p>
          <a:p>
            <a:r>
              <a:rPr lang="ru-RU" altLang="ru-RU" dirty="0"/>
              <a:t>При проведении физиологической оценки тяжести труда нами были выявлены трудовые операции, сопровождающиеся физическими нагрузками,   при выполнении которых  ЧСС достигала  178,2±0,7 уд/мин, МОД – 60,1±0,7 л/мин (что соответствует классу условий труда выше 3.4). Необходимо отметить, что работа, при которой пульс достигает свыше 150 уд/мин, является очень тяжелой, продолжительность трудовых операций, которые выполняются при частоте пульса более чем 140 уд/мин, не должна превышать 6 часов в неделю </a:t>
            </a:r>
          </a:p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310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75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:a16="http://schemas.microsoft.com/office/drawing/2014/main" id="{86D248B9-7FA0-4067-9AE6-CF694A8A67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>
            <a:extLst>
              <a:ext uri="{FF2B5EF4-FFF2-40B4-BE49-F238E27FC236}">
                <a16:creationId xmlns:a16="http://schemas.microsoft.com/office/drawing/2014/main" id="{41C07CE6-C9C6-44BD-9E41-EB2524093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F0E3A83F-A8F6-4874-B8DD-45ADCA1F56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C306AE-F3F2-4F8F-8766-2A45D812651C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71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159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7125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8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FB2C791-545F-4C79-AECB-C9C07CBB90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EC0CC0B3-0DDD-449D-AAB2-ECF6F3C37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Повышение ожидаемой продолжительности жизни  до 78 лет (к 2030 году – до 80 лет) – одна из ключевых задач Указа президента Российской Федерации от 07.05.2018 года. При этом должно быть сохранено качество жизни в части здоровья, социальной и профессиональной активности.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/>
              <a:t>В долгосрочном периоде  предположительная численность населения страны старше трудоспособного возраста к 2051 году вырастет почти в 1,4 раза</a:t>
            </a:r>
            <a:r>
              <a:rPr lang="ru-RU" altLang="ru-RU">
                <a:latin typeface="Arial" panose="020B0604020202020204" pitchFamily="34" charset="0"/>
              </a:rPr>
              <a:t>  п</a:t>
            </a:r>
            <a:r>
              <a:rPr lang="ru-RU" altLang="ru-RU" sz="1600"/>
              <a:t>рименительно к пенсионному возрасту 2018 года.</a:t>
            </a:r>
          </a:p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776A4C5F-0726-4EB1-9BDC-303954BB116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1D35749-4824-41A4-97E4-49EA93F1C35B}" type="slidenum">
              <a:rPr lang="ru-RU" altLang="ru-RU" sz="12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2</a:t>
            </a:fld>
            <a:endParaRPr lang="ru-RU" altLang="ru-RU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9B3A05D-E903-456B-9725-145579A5E9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FDFB1C7-6679-4060-AB7B-0F2C35EE0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/>
              <a:t>Начиная с 2005 года, в России наблюдается устойчивая тенденция снижения численности населения в трудоспособном возрасте. За период с 2005 по 201</a:t>
            </a:r>
            <a:r>
              <a:rPr lang="ru-RU" altLang="ru-RU">
                <a:latin typeface="Arial" panose="020B0604020202020204" pitchFamily="34" charset="0"/>
              </a:rPr>
              <a:t>8</a:t>
            </a:r>
            <a:r>
              <a:rPr lang="ru-RU" altLang="ru-RU"/>
              <a:t> годы снижение численности трудоспособного населения в России составило 8,</a:t>
            </a:r>
            <a:r>
              <a:rPr lang="ru-RU" altLang="ru-RU">
                <a:latin typeface="Arial" panose="020B0604020202020204" pitchFamily="34" charset="0"/>
              </a:rPr>
              <a:t>7</a:t>
            </a:r>
            <a:r>
              <a:rPr lang="ru-RU" altLang="ru-RU"/>
              <a:t>%. По среднему варианту прогноза Росстата к 2035 году численность населения трудоспособного возраста увеличится на 6,5%, за счет лиц предпенсионного возраста. А численность населения в молодом возрасте продолжает уменьшаться. 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/>
              <a:t>По  данным общероссийского мониторинга условий труда мы фиксируем отсутствие существенных положительных изменений в части улучшения условий труда: в среднем 38% процентов занятого населения работает в условиях, не отвечающих  действующим нормативным требованиям. Отмечается дальнейшее ухудшение ситуации с количеством рабочих мест, связанных с воздействием тяжести трудового процесса. В связи с внедрением системы специальной оценки условий труда продолжает снижаться  количество объективных данных по напряжённости трудового процесса, что на фоне постоянного роста случаев смерти на производстве от общих заболеваний, в первую очередь от патологии сердечно-сосудистой системы, и повышенного риска данного вида патологии у лиц старшей возрастной группы и предпенсионного возраста, создаёт существенные риски для здоровья населения и требует реализацию дополнительных профилактических мероприятий.        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6E547E-C44A-42F3-80F3-57711AFE873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86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8D5A7-5050-45F2-AA7A-B9DC2B8DBB0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66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/>
              <a:t>Проблемы текущего состояния здоровья занятого населения подтверждаются данными периодических медицинских смотров в медицинских организациях. У каждого </a:t>
            </a:r>
            <a:r>
              <a:rPr lang="ru-RU" b="1"/>
              <a:t>8-г</a:t>
            </a:r>
            <a:r>
              <a:rPr lang="ru-RU"/>
              <a:t>о работника выявляются заболевания сердечно-сосудистой системы, кото</a:t>
            </a:r>
            <a:r>
              <a:rPr lang="ru-RU" b="1"/>
              <a:t>рые </a:t>
            </a:r>
            <a:r>
              <a:rPr lang="ru-RU"/>
              <a:t>явля</a:t>
            </a:r>
            <a:r>
              <a:rPr lang="ru-RU" b="1"/>
              <a:t>ю</a:t>
            </a:r>
            <a:r>
              <a:rPr lang="ru-RU"/>
              <a:t>тся основной причиной смертности в РФ. </a:t>
            </a:r>
          </a:p>
          <a:p>
            <a:pPr eaLnBrk="1" hangingPunct="1">
              <a:spcBef>
                <a:spcPct val="0"/>
              </a:spcBef>
            </a:pPr>
            <a:r>
              <a:rPr lang="ru-RU"/>
              <a:t>Кроме того, обращает на себя внимание распространённость заболеваний органов зрения, достигающая 30% от общего количества </a:t>
            </a:r>
            <a:r>
              <a:rPr lang="ru-RU" b="1"/>
              <a:t>обследованных.   Несмотря </a:t>
            </a:r>
            <a:r>
              <a:rPr lang="ru-RU"/>
              <a:t>на это до сих пор продолжаются попытки исключить из системы медицинских смотров необходимость проведения лиц, занятых на работе с ПЭВМ, что в принципе противоречит профилактической направленности системы охраны и медицины труда.           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D18E19-4D71-4E4C-A1C5-00885346370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>
            <a:extLst>
              <a:ext uri="{FF2B5EF4-FFF2-40B4-BE49-F238E27FC236}">
                <a16:creationId xmlns:a16="http://schemas.microsoft.com/office/drawing/2014/main" id="{C5B5D5B6-D303-407B-AA07-7EA37ECD7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>
            <a:extLst>
              <a:ext uri="{FF2B5EF4-FFF2-40B4-BE49-F238E27FC236}">
                <a16:creationId xmlns:a16="http://schemas.microsoft.com/office/drawing/2014/main" id="{7025655B-6B06-4161-9EAF-4A874EB82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/>
              <a:t>Почти каждый третий работающий во вредных условиях труда в Свердловской области имеет заболевания сердечно-сосудистой системы, которая является ведущей среди причин смертности населения трудоспособного возраста, в том числе случаев смерти на производстве. В 2018 году в  Свердловской области из 101 случая смерти на производстве в результате заболевания в 97 случаях смерть связана с заболеваниями органов кровообращения</a:t>
            </a:r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DCAEB22E-F7D9-4F41-9B0E-7F10BD78D4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04D0CD-F013-44F3-AB5E-1C778D63C23B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709C280-AD7E-4C5F-B0DD-A9A85C3686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72F0560-860F-47CF-9C1B-66CC70CDA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7" tIns="45718" rIns="91437" bIns="45718"/>
          <a:lstStyle/>
          <a:p>
            <a:r>
              <a:rPr lang="ru-RU" altLang="ru-RU"/>
              <a:t>Для сравнительного анализа смертности в России и странах ЕС-28 были рассчитаны стандартизованные по возрасту коэффициенты, которые свободны от влияния возрастной структуры, и поэтому показывают интенсивность смертности в «чистом» виде. Коэффициенты рассчитаны для мужчин в возрасте 15-59 лет и женщин в возрасте 15-54 лет. Для сравнения был выбран 2016 год для России, а для стран ЕС-28 были взяты последние из опубликованных данных (2013 год по большинству стран ЕС).</a:t>
            </a:r>
          </a:p>
          <a:p>
            <a:r>
              <a:rPr lang="ru-RU" altLang="ru-RU"/>
              <a:t>Сравнение показателей смертности по основным классам причин выявило, что в России в 2016 г. значительно выше по сравнению с ЕС-28 (по данным за 2013 г.) показатели смертности: от внешних причин в 4,2 раза у мужчин и в 3,6 раза у женщин; от болезней системы кровообращения в 4,1 раза у мужчин и в 4,4 раз у женщин; от болезней органов дыхания в 3,9 раза у мужчин и 2,7 раза у женщин; от болезней органов пищеварения у мужчин в 3,2 раза, у женщин в 4,3 раза и т.д. </a:t>
            </a:r>
          </a:p>
          <a:p>
            <a:r>
              <a:rPr lang="ru-RU" altLang="ru-RU"/>
              <a:t>Таким образом, анализ смертности</a:t>
            </a:r>
            <a:r>
              <a:rPr lang="ru-RU" altLang="ru-RU">
                <a:latin typeface="Arial" panose="020B0604020202020204" pitchFamily="34" charset="0"/>
              </a:rPr>
              <a:t> </a:t>
            </a:r>
            <a:r>
              <a:rPr lang="ru-RU" altLang="ru-RU"/>
              <a:t>свидетельствует о неблагополучии в </a:t>
            </a:r>
            <a:r>
              <a:rPr lang="ru-RU" altLang="ru-RU">
                <a:latin typeface="Arial" panose="020B0604020202020204" pitchFamily="34" charset="0"/>
              </a:rPr>
              <a:t>демографических процессах среди  </a:t>
            </a:r>
            <a:r>
              <a:rPr lang="ru-RU" altLang="ru-RU"/>
              <a:t>населения трудоспособного возраста, причем особую тревогу вызывает сверхсмертность мужского населения (при схожести тенденций у россиян обоих полов, уровень смертности мужского населения, как от всех причин смерти в совокупности, так и отдельных причин в несколько раз превосходит аналогичные показатели у женщин).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ED392-84DD-4AAE-895A-5244B3C8FD4D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5BEE-9AC7-45D5-91CD-D47A8D26D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B3CDF-6DCC-4E88-AE3A-8F518D64E446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53F9-34B3-4670-AC33-0CF61AFF7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FB05A-BB2C-4003-A7D0-87F6EC6C392D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CB06E-D4F5-45BD-941A-D30CD182A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79944-494B-4ABD-B4DE-BA0CE14B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AD8AD5F1-4777-49F5-AD1A-427694E2143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825C1B-72CD-41AD-AB5B-0299BC7A4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E20D-2F35-418C-B713-630E2B899748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16FEF2-D432-4E48-8846-34061AD1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F0BD55-03E6-4618-9528-ABB43D50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D68B8-CC56-4B56-BDB8-64D2B52B2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46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D791F-7B38-403A-AA79-2D23DEB9BC21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F15F-4DDE-4632-BA50-A6FB8C53A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A843E-5A36-4EBC-A226-3F62FC52DBE2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99FD4-6BB7-4D13-B6B3-83D1F050F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BB6DA-E8A5-412B-AF9B-ECFE8F464B5D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0993-30AC-44F0-BBE4-53D842BED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AF535-E4A7-4B96-97EE-09CA09AD24BA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3D12-8918-4DF1-B04B-4ABDAA43E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7D2-2CF3-4FA4-8D20-63E57A96889B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75048-265A-437C-8283-9ABA468D9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5E2D-4422-4DAD-B524-E65C9B41A93C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8730-DF9D-440C-B56D-EB54BF721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BF9C-C27B-4183-ADD5-D6F2013805D6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4B18B-B756-435E-BC0C-0662C71A7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1501-30EF-4799-AC7B-057B7481122F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1319-C7D9-4452-A199-4291058AF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61D2F2-8750-456F-A47B-5E36D9991913}" type="datetimeFigureOut">
              <a:rPr lang="ru-RU"/>
              <a:pPr>
                <a:defRPr/>
              </a:pPr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7D3D73-9DB7-4AAD-BD53-2356F821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915B97B2-6219-4222-91C6-679CBF8E2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9264" y="3067053"/>
            <a:ext cx="8951911" cy="1077912"/>
          </a:xfrm>
        </p:spPr>
        <p:txBody>
          <a:bodyPr/>
          <a:lstStyle/>
          <a:p>
            <a:br>
              <a:rPr lang="ru-RU" altLang="ru-RU" sz="2800" dirty="0">
                <a:solidFill>
                  <a:srgbClr val="FF0000"/>
                </a:solidFill>
              </a:rPr>
            </a:br>
            <a:br>
              <a:rPr lang="ru-RU" altLang="ru-RU" sz="2800" dirty="0">
                <a:solidFill>
                  <a:srgbClr val="FF0000"/>
                </a:solidFill>
              </a:rPr>
            </a:br>
            <a:br>
              <a:rPr lang="ru-RU" altLang="ru-RU" sz="2800" dirty="0">
                <a:solidFill>
                  <a:srgbClr val="FF0000"/>
                </a:solidFill>
              </a:rPr>
            </a:br>
            <a:br>
              <a:rPr lang="ru-RU" altLang="ru-RU" sz="2800" dirty="0">
                <a:solidFill>
                  <a:srgbClr val="FF0000"/>
                </a:solidFill>
              </a:rPr>
            </a:br>
            <a:br>
              <a:rPr lang="ru-RU" altLang="ru-RU" sz="2400" dirty="0">
                <a:solidFill>
                  <a:srgbClr val="FF0000"/>
                </a:solidFill>
              </a:rPr>
            </a:br>
            <a:r>
              <a:rPr lang="ru-RU" altLang="ru-RU" sz="2400" b="1" dirty="0">
                <a:solidFill>
                  <a:srgbClr val="FF0000"/>
                </a:solidFill>
              </a:rPr>
              <a:t>Управление здоровьем трудоспособного населения, построение системы медицинского обслуживания </a:t>
            </a:r>
            <a:br>
              <a:rPr lang="ru-RU" altLang="ru-RU" sz="2400" dirty="0">
                <a:solidFill>
                  <a:srgbClr val="FF0000"/>
                </a:solidFill>
              </a:rPr>
            </a:br>
            <a:r>
              <a:rPr lang="ru-RU" altLang="ru-RU" sz="2400" dirty="0">
                <a:solidFill>
                  <a:srgbClr val="FF0000"/>
                </a:solidFill>
              </a:rPr>
              <a:t>  </a:t>
            </a:r>
          </a:p>
        </p:txBody>
      </p:sp>
      <p:pic>
        <p:nvPicPr>
          <p:cNvPr id="3075" name="Picture 2" descr="C:\Users\ruzakov_vo\Desktop\Роспотребнадзор.Эмблема.gif">
            <a:extLst>
              <a:ext uri="{FF2B5EF4-FFF2-40B4-BE49-F238E27FC236}">
                <a16:creationId xmlns:a16="http://schemas.microsoft.com/office/drawing/2014/main" id="{C443C838-723E-4108-85B0-E7BCCEE2D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9" y="315914"/>
            <a:ext cx="95408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Прямоугольник 3">
            <a:extLst>
              <a:ext uri="{FF2B5EF4-FFF2-40B4-BE49-F238E27FC236}">
                <a16:creationId xmlns:a16="http://schemas.microsoft.com/office/drawing/2014/main" id="{B4F2BC0A-9560-4E47-8B04-F350D7DD6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5" y="1371601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6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</a:rPr>
              <a:t>Федеральная служба по надзору в сфере защиты прав потребителей и благополучия человека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>
                <a:latin typeface="Arial" panose="020B0604020202020204" pitchFamily="34" charset="0"/>
              </a:rPr>
              <a:t>ФБУН ЕМНЦ ПОЗРПП Роспотребнадзора </a:t>
            </a:r>
          </a:p>
        </p:txBody>
      </p:sp>
      <p:sp>
        <p:nvSpPr>
          <p:cNvPr id="3077" name="Прямоугольник 6">
            <a:extLst>
              <a:ext uri="{FF2B5EF4-FFF2-40B4-BE49-F238E27FC236}">
                <a16:creationId xmlns:a16="http://schemas.microsoft.com/office/drawing/2014/main" id="{A303CAE8-68DB-4FE5-8981-8E3B13CB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38" y="5105401"/>
            <a:ext cx="9144001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</a:rPr>
              <a:t>Рузаков Вадим Олегович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Arial" panose="020B0604020202020204" pitchFamily="34" charset="0"/>
              </a:rPr>
              <a:t>2019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>
          <a:xfrm>
            <a:off x="908050" y="434975"/>
            <a:ext cx="10515600" cy="1041400"/>
          </a:xfrm>
        </p:spPr>
        <p:txBody>
          <a:bodyPr/>
          <a:lstStyle/>
          <a:p>
            <a:pPr algn="ctr" eaLnBrk="1" hangingPunct="1"/>
            <a:r>
              <a:rPr lang="ru-RU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впервые выявленных хронических соматических заболеваний, выявленных по результатам медицинских осмотров в 2018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2FBE849-7B08-4D83-9838-C58F1CB0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6514"/>
            <a:ext cx="7886700" cy="757237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смертности на производстве</a:t>
            </a:r>
          </a:p>
        </p:txBody>
      </p:sp>
      <p:sp>
        <p:nvSpPr>
          <p:cNvPr id="11267" name="Rectangle 6">
            <a:extLst>
              <a:ext uri="{FF2B5EF4-FFF2-40B4-BE49-F238E27FC236}">
                <a16:creationId xmlns:a16="http://schemas.microsoft.com/office/drawing/2014/main" id="{108148E1-068E-4017-AA3C-D277DF64A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8778" y="1005071"/>
            <a:ext cx="3634154" cy="43834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В 2018 году из 101 случая смерти </a:t>
            </a:r>
          </a:p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производстве в </a:t>
            </a:r>
          </a:p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результате заболевания в </a:t>
            </a:r>
          </a:p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97 случаях  смерть связана </a:t>
            </a:r>
          </a:p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с заболеваниями органов </a:t>
            </a:r>
          </a:p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кровообращения </a:t>
            </a:r>
          </a:p>
          <a:p>
            <a:pPr algn="ctr"/>
            <a:r>
              <a:rPr lang="ru-RU" altLang="ru-R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(данные Государственной инспекции </a:t>
            </a:r>
          </a:p>
          <a:p>
            <a:pPr algn="ctr"/>
            <a:r>
              <a:rPr lang="ru-RU" altLang="ru-R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труда  в Свердловской области)</a:t>
            </a:r>
          </a:p>
        </p:txBody>
      </p:sp>
      <p:graphicFrame>
        <p:nvGraphicFramePr>
          <p:cNvPr id="11268" name="Object 7">
            <a:extLst>
              <a:ext uri="{FF2B5EF4-FFF2-40B4-BE49-F238E27FC236}">
                <a16:creationId xmlns:a16="http://schemas.microsoft.com/office/drawing/2014/main" id="{2AAF64E7-3CE0-4219-B6BF-913C5F491D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707327"/>
              </p:ext>
            </p:extLst>
          </p:nvPr>
        </p:nvGraphicFramePr>
        <p:xfrm>
          <a:off x="499068" y="962587"/>
          <a:ext cx="6643836" cy="4538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Диаграмма" r:id="rId4" imgW="8934512" imgH="3972083" progId="Excel.Chart.8">
                  <p:embed/>
                </p:oleObj>
              </mc:Choice>
              <mc:Fallback>
                <p:oleObj name="Диаграмма" r:id="rId4" imgW="8934512" imgH="3972083" progId="Excel.Chart.8">
                  <p:embed/>
                  <p:pic>
                    <p:nvPicPr>
                      <p:cNvPr id="11268" name="Object 7">
                        <a:extLst>
                          <a:ext uri="{FF2B5EF4-FFF2-40B4-BE49-F238E27FC236}">
                            <a16:creationId xmlns:a16="http://schemas.microsoft.com/office/drawing/2014/main" id="{2AAF64E7-3CE0-4219-B6BF-913C5F491D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068" y="962587"/>
                        <a:ext cx="6643836" cy="4538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Line 11">
            <a:extLst>
              <a:ext uri="{FF2B5EF4-FFF2-40B4-BE49-F238E27FC236}">
                <a16:creationId xmlns:a16="http://schemas.microsoft.com/office/drawing/2014/main" id="{7B2587E2-0D40-43A2-A441-CD7B7756B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78787" y="3204413"/>
            <a:ext cx="444500" cy="17463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9AAB1D3E-47F9-4DD4-B2E5-7426CDF45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3999" y="5700714"/>
            <a:ext cx="9750251" cy="757237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  <a:defRPr/>
            </a:pP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По отдельным предприятиям от 22,7%  до  45,1% от  всех работников, прошедших углубленный медосмотр в Центре профпатологии имеют заболевания органов кровообращения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1">
            <a:extLst>
              <a:ext uri="{FF2B5EF4-FFF2-40B4-BE49-F238E27FC236}">
                <a16:creationId xmlns:a16="http://schemas.microsoft.com/office/drawing/2014/main" id="{2B501BE8-CD26-4059-B2AE-F97D4B358C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03388" y="115888"/>
            <a:ext cx="8964612" cy="1301750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Стандартизованные по возрасту коэффициенты смертности от основных причин мужчин (15–59 лет) и женщин (15-54 лет) </a:t>
            </a:r>
            <a:b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в России в 2016 г. и странах ЕС-28 в 2013 г. </a:t>
            </a:r>
            <a:b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(на 100 тыс. соответствующего пола и возраста)</a:t>
            </a:r>
          </a:p>
        </p:txBody>
      </p:sp>
      <p:graphicFrame>
        <p:nvGraphicFramePr>
          <p:cNvPr id="110595" name="Group 3">
            <a:extLst>
              <a:ext uri="{FF2B5EF4-FFF2-40B4-BE49-F238E27FC236}">
                <a16:creationId xmlns:a16="http://schemas.microsoft.com/office/drawing/2014/main" id="{FEF9C0E6-A329-4DAA-981F-B90F5BB5F2F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06801435"/>
              </p:ext>
            </p:extLst>
          </p:nvPr>
        </p:nvGraphicFramePr>
        <p:xfrm>
          <a:off x="1524000" y="1600200"/>
          <a:ext cx="9144000" cy="4030662"/>
        </p:xfrm>
        <a:graphic>
          <a:graphicData uri="http://schemas.openxmlformats.org/drawingml/2006/table">
            <a:tbl>
              <a:tblPr/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0382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Причины смерти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Мужчины*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Женщины*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Россия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ЕС-8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Россия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ЕС-8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Все причины смерти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756,6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245,5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212,2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85,6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Новообразования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97,8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71,7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49,4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39,0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2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Болезни системы кровообращения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242,4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55,3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48,3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11,9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2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Болезни органов дыхания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34,2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7,9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2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Болезни органов пищеварения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63,9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20,0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24,7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5,7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2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Внешние причины смерти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214,3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50,8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42,9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11,9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441" name="Oval 57">
            <a:extLst>
              <a:ext uri="{FF2B5EF4-FFF2-40B4-BE49-F238E27FC236}">
                <a16:creationId xmlns:a16="http://schemas.microsoft.com/office/drawing/2014/main" id="{32D1CEB3-618E-4BD9-ABDB-FE97804E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88" y="4495800"/>
            <a:ext cx="741362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</a:rPr>
              <a:t>3,2</a:t>
            </a:r>
          </a:p>
        </p:txBody>
      </p:sp>
      <p:sp>
        <p:nvSpPr>
          <p:cNvPr id="16442" name="Oval 58">
            <a:extLst>
              <a:ext uri="{FF2B5EF4-FFF2-40B4-BE49-F238E27FC236}">
                <a16:creationId xmlns:a16="http://schemas.microsoft.com/office/drawing/2014/main" id="{0555FC31-3B91-4626-8BC4-F34898C9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339" y="3905250"/>
            <a:ext cx="719137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</a:rPr>
              <a:t>3,9</a:t>
            </a:r>
          </a:p>
        </p:txBody>
      </p:sp>
      <p:sp>
        <p:nvSpPr>
          <p:cNvPr id="16443" name="Oval 59">
            <a:extLst>
              <a:ext uri="{FF2B5EF4-FFF2-40B4-BE49-F238E27FC236}">
                <a16:creationId xmlns:a16="http://schemas.microsoft.com/office/drawing/2014/main" id="{80245304-7C77-4284-B8FA-CFBE526F3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1" y="3295650"/>
            <a:ext cx="741363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</a:rPr>
              <a:t>4,3</a:t>
            </a:r>
          </a:p>
        </p:txBody>
      </p:sp>
      <p:sp>
        <p:nvSpPr>
          <p:cNvPr id="16444" name="Oval 60">
            <a:extLst>
              <a:ext uri="{FF2B5EF4-FFF2-40B4-BE49-F238E27FC236}">
                <a16:creationId xmlns:a16="http://schemas.microsoft.com/office/drawing/2014/main" id="{2A547D18-CA7F-4799-BBA1-802D058AB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5094289"/>
            <a:ext cx="728663" cy="446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</a:rPr>
              <a:t>4,2</a:t>
            </a:r>
          </a:p>
        </p:txBody>
      </p:sp>
      <p:sp>
        <p:nvSpPr>
          <p:cNvPr id="16445" name="Oval 61">
            <a:extLst>
              <a:ext uri="{FF2B5EF4-FFF2-40B4-BE49-F238E27FC236}">
                <a16:creationId xmlns:a16="http://schemas.microsoft.com/office/drawing/2014/main" id="{E7C2BBC7-8AA4-4388-AF70-FA25AC61B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276600"/>
            <a:ext cx="730250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</a:rPr>
              <a:t>4,1</a:t>
            </a:r>
          </a:p>
        </p:txBody>
      </p:sp>
      <p:sp>
        <p:nvSpPr>
          <p:cNvPr id="16446" name="Oval 62">
            <a:extLst>
              <a:ext uri="{FF2B5EF4-FFF2-40B4-BE49-F238E27FC236}">
                <a16:creationId xmlns:a16="http://schemas.microsoft.com/office/drawing/2014/main" id="{9939725C-05F4-48E6-B606-015C370D0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0951" y="3917950"/>
            <a:ext cx="709613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</a:rPr>
              <a:t>2,6</a:t>
            </a:r>
          </a:p>
        </p:txBody>
      </p:sp>
      <p:sp>
        <p:nvSpPr>
          <p:cNvPr id="16447" name="Oval 63">
            <a:extLst>
              <a:ext uri="{FF2B5EF4-FFF2-40B4-BE49-F238E27FC236}">
                <a16:creationId xmlns:a16="http://schemas.microsoft.com/office/drawing/2014/main" id="{2BA8846D-6275-4694-AD42-249E680F7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25" y="4540250"/>
            <a:ext cx="622300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</a:rPr>
              <a:t>4,3</a:t>
            </a:r>
          </a:p>
        </p:txBody>
      </p:sp>
      <p:sp>
        <p:nvSpPr>
          <p:cNvPr id="16448" name="Oval 64">
            <a:extLst>
              <a:ext uri="{FF2B5EF4-FFF2-40B4-BE49-F238E27FC236}">
                <a16:creationId xmlns:a16="http://schemas.microsoft.com/office/drawing/2014/main" id="{952193D9-75FC-4B45-88BD-0A25ECD26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6513" y="5105400"/>
            <a:ext cx="762000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3,6</a:t>
            </a:r>
          </a:p>
        </p:txBody>
      </p:sp>
      <p:sp>
        <p:nvSpPr>
          <p:cNvPr id="16449" name="Oval 65">
            <a:extLst>
              <a:ext uri="{FF2B5EF4-FFF2-40B4-BE49-F238E27FC236}">
                <a16:creationId xmlns:a16="http://schemas.microsoft.com/office/drawing/2014/main" id="{9D9D7F55-3668-4811-B049-E6C3B23B2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9" y="2489200"/>
            <a:ext cx="795337" cy="446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</a:rPr>
              <a:t>3,1</a:t>
            </a:r>
          </a:p>
        </p:txBody>
      </p:sp>
      <p:sp>
        <p:nvSpPr>
          <p:cNvPr id="16450" name="Oval 66">
            <a:extLst>
              <a:ext uri="{FF2B5EF4-FFF2-40B4-BE49-F238E27FC236}">
                <a16:creationId xmlns:a16="http://schemas.microsoft.com/office/drawing/2014/main" id="{B7FD44A9-2A0B-49EB-BD41-7E69C773E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6188" y="2478089"/>
            <a:ext cx="698500" cy="446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4,3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13" name="Group 49">
            <a:extLst>
              <a:ext uri="{FF2B5EF4-FFF2-40B4-BE49-F238E27FC236}">
                <a16:creationId xmlns:a16="http://schemas.microsoft.com/office/drawing/2014/main" id="{AFF3201F-F29F-4BC7-A9EB-CC8FAF567F9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07231177"/>
              </p:ext>
            </p:extLst>
          </p:nvPr>
        </p:nvGraphicFramePr>
        <p:xfrm>
          <a:off x="251209" y="1296237"/>
          <a:ext cx="11776668" cy="3105787"/>
        </p:xfrm>
        <a:graphic>
          <a:graphicData uri="http://schemas.openxmlformats.org/drawingml/2006/table">
            <a:tbl>
              <a:tblPr/>
              <a:tblGrid>
                <a:gridCol w="1463192">
                  <a:extLst>
                    <a:ext uri="{9D8B030D-6E8A-4147-A177-3AD203B41FA5}">
                      <a16:colId xmlns:a16="http://schemas.microsoft.com/office/drawing/2014/main" val="3851868232"/>
                    </a:ext>
                  </a:extLst>
                </a:gridCol>
                <a:gridCol w="1158362">
                  <a:extLst>
                    <a:ext uri="{9D8B030D-6E8A-4147-A177-3AD203B41FA5}">
                      <a16:colId xmlns:a16="http://schemas.microsoft.com/office/drawing/2014/main" val="1499114740"/>
                    </a:ext>
                  </a:extLst>
                </a:gridCol>
                <a:gridCol w="913492">
                  <a:extLst>
                    <a:ext uri="{9D8B030D-6E8A-4147-A177-3AD203B41FA5}">
                      <a16:colId xmlns:a16="http://schemas.microsoft.com/office/drawing/2014/main" val="102941427"/>
                    </a:ext>
                  </a:extLst>
                </a:gridCol>
                <a:gridCol w="2173366">
                  <a:extLst>
                    <a:ext uri="{9D8B030D-6E8A-4147-A177-3AD203B41FA5}">
                      <a16:colId xmlns:a16="http://schemas.microsoft.com/office/drawing/2014/main" val="1014808741"/>
                    </a:ext>
                  </a:extLst>
                </a:gridCol>
                <a:gridCol w="897564">
                  <a:extLst>
                    <a:ext uri="{9D8B030D-6E8A-4147-A177-3AD203B41FA5}">
                      <a16:colId xmlns:a16="http://schemas.microsoft.com/office/drawing/2014/main" val="1410964950"/>
                    </a:ext>
                  </a:extLst>
                </a:gridCol>
                <a:gridCol w="1995413">
                  <a:extLst>
                    <a:ext uri="{9D8B030D-6E8A-4147-A177-3AD203B41FA5}">
                      <a16:colId xmlns:a16="http://schemas.microsoft.com/office/drawing/2014/main" val="1572106250"/>
                    </a:ext>
                  </a:extLst>
                </a:gridCol>
                <a:gridCol w="924448">
                  <a:extLst>
                    <a:ext uri="{9D8B030D-6E8A-4147-A177-3AD203B41FA5}">
                      <a16:colId xmlns:a16="http://schemas.microsoft.com/office/drawing/2014/main" val="2514085292"/>
                    </a:ext>
                  </a:extLst>
                </a:gridCol>
                <a:gridCol w="2250831">
                  <a:extLst>
                    <a:ext uri="{9D8B030D-6E8A-4147-A177-3AD203B41FA5}">
                      <a16:colId xmlns:a16="http://schemas.microsoft.com/office/drawing/2014/main" val="4236557203"/>
                    </a:ext>
                  </a:extLst>
                </a:gridCol>
              </a:tblGrid>
              <a:tr h="735777"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профессии или должности 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работников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по результатам  аттестации рабочих мест 2009 год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Оценка, определенная на основании СОУТ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Оценка, определенная на основании СОУТ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980277"/>
                  </a:ext>
                </a:extLst>
              </a:tr>
              <a:tr h="990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условий труда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Вредные производственные факторы 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условий труда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Вредные производственные  факторы 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условий труда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Вредные производственные  факторы 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523157"/>
                  </a:ext>
                </a:extLst>
              </a:tr>
              <a:tr h="137958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Плавильщик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Химический (свинец, мышьяк)  - 3.1</a:t>
                      </a:r>
                      <a:b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Шум - 3.4</a:t>
                      </a:r>
                      <a:b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микроклимат - 3.1</a:t>
                      </a:r>
                      <a:b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тяжесть труда  - 3.2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химический - 3.1</a:t>
                      </a:r>
                      <a:b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АПФД - 3.2</a:t>
                      </a:r>
                      <a:b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Шум - 3.1</a:t>
                      </a:r>
                      <a:b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микроклимат -3.1</a:t>
                      </a:r>
                      <a:b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Тяжесть труда - 3.2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химический - 3.1</a:t>
                      </a:r>
                      <a:b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Шум - 3.1</a:t>
                      </a:r>
                      <a:b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вибрация локальная - 3.1</a:t>
                      </a:r>
                      <a:b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микроклимат - 3.2</a:t>
                      </a:r>
                      <a:b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Тяжесть труда - 3.1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27205"/>
                  </a:ext>
                </a:extLst>
              </a:tr>
            </a:tbl>
          </a:graphicData>
        </a:graphic>
      </p:graphicFrame>
      <p:sp>
        <p:nvSpPr>
          <p:cNvPr id="30755" name="Rectangle 37">
            <a:extLst>
              <a:ext uri="{FF2B5EF4-FFF2-40B4-BE49-F238E27FC236}">
                <a16:creationId xmlns:a16="http://schemas.microsoft.com/office/drawing/2014/main" id="{5380ED6E-4415-4DA9-A9C1-29243EDAF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547" y="4672484"/>
            <a:ext cx="11575701" cy="182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latin typeface="Times New Roman" panose="02020603050405020304" pitchFamily="18" charset="0"/>
              </a:rPr>
              <a:t>По данным гигиенической оценки на </a:t>
            </a:r>
            <a:r>
              <a:rPr lang="ru-RU" altLang="ru-RU" b="1" dirty="0" err="1">
                <a:latin typeface="Times New Roman" panose="02020603050405020304" pitchFamily="18" charset="0"/>
              </a:rPr>
              <a:t>р.м</a:t>
            </a:r>
            <a:r>
              <a:rPr lang="ru-RU" altLang="ru-RU" b="1" dirty="0">
                <a:latin typeface="Times New Roman" panose="02020603050405020304" pitchFamily="18" charset="0"/>
              </a:rPr>
              <a:t>. плавильщика 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</a:rPr>
              <a:t>рудотермической печи класс условий труда по тяжести трудового 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</a:rPr>
              <a:t>процесса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3.2,</a:t>
            </a:r>
            <a:r>
              <a:rPr lang="ru-RU" altLang="ru-RU" b="1" dirty="0">
                <a:latin typeface="Times New Roman" panose="02020603050405020304" pitchFamily="18" charset="0"/>
              </a:rPr>
              <a:t> а по СОУТ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3.1, </a:t>
            </a:r>
            <a:r>
              <a:rPr lang="ru-RU" altLang="ru-RU" b="1" dirty="0">
                <a:latin typeface="Times New Roman" panose="02020603050405020304" pitchFamily="18" charset="0"/>
              </a:rPr>
              <a:t>на </a:t>
            </a:r>
            <a:r>
              <a:rPr lang="ru-RU" altLang="ru-RU" b="1" dirty="0" err="1">
                <a:latin typeface="Times New Roman" panose="02020603050405020304" pitchFamily="18" charset="0"/>
              </a:rPr>
              <a:t>р.м</a:t>
            </a:r>
            <a:r>
              <a:rPr lang="ru-RU" altLang="ru-RU" b="1" dirty="0">
                <a:latin typeface="Times New Roman" panose="02020603050405020304" pitchFamily="18" charset="0"/>
              </a:rPr>
              <a:t>. плавильщика рафинировочных 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</a:rPr>
              <a:t>котлов класс условий труда по тяжести трудового 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</a:rPr>
              <a:t>процесса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3.3, </a:t>
            </a:r>
            <a:r>
              <a:rPr lang="ru-RU" altLang="ru-RU" b="1" dirty="0">
                <a:latin typeface="Times New Roman" panose="02020603050405020304" pitchFamily="18" charset="0"/>
              </a:rPr>
              <a:t>а по СОУТ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3.1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</a:rPr>
              <a:t>По данным углубленного обследования в стационаре в ЦПП 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</a:rPr>
              <a:t>в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60%</a:t>
            </a:r>
            <a:r>
              <a:rPr lang="ru-RU" altLang="ru-RU" b="1" dirty="0">
                <a:latin typeface="Times New Roman" panose="02020603050405020304" pitchFamily="18" charset="0"/>
              </a:rPr>
              <a:t> случаях выявляются заболевания опорно-двигательного аппарата</a:t>
            </a:r>
          </a:p>
        </p:txBody>
      </p:sp>
      <p:sp>
        <p:nvSpPr>
          <p:cNvPr id="30756" name="Заголовок 1">
            <a:extLst>
              <a:ext uri="{FF2B5EF4-FFF2-40B4-BE49-F238E27FC236}">
                <a16:creationId xmlns:a16="http://schemas.microsoft.com/office/drawing/2014/main" id="{94E78200-1FB2-4AE3-8E5C-BF96C69C7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57106"/>
            <a:ext cx="9144000" cy="715963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Ухудшение качества, полноты и достоверности информации о влиянии гигиенических факторов на здоровье работающего населения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CC0592-4C72-4727-85BD-F6A782B0C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255"/>
            <a:ext cx="10515600" cy="438743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Последствия и итоги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364A00-59E0-4295-896B-3CF8F1EE7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386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/>
              <a:t>Учитывая, что возникающая неадекватная оценка негативного воздействия факторов производственной среды и трудового процесса и, как следствие, не проведение мероприятий по улучшению условий труда ведет к развитию у работников острых и хронических заболеваний: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Негативные показатели микроклимат и напряжённость трудового процесса, ведут к развитию заболеваний сердечно-сосудистой системы (ишемическая болезнь сердца, гипертоническая болезнь, инсульты, инфаркты), чей рост среди работоспособного населения, в первую очередь мужского пола наблюдается в РФ последние 10 лет.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Требуется постоянная диагностика и состояния сердечно-сосудистой системы и и управление факторами риска (курение, избыточная масса тела, стресс, алкоголь)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Особое внимание на лиц старше 40 лет – реализация корпоративные программ по управлению здоровеем работников на предприятии.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Уровень давления, пульс и биохимия крови (глюкоза и липидный спектр как основа диагностики)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Понимание действия при инсульте и инфаркте – «золотой час» для организации действия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33489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981200" y="475606"/>
            <a:ext cx="8229600" cy="777875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МЕДИЦИНСКИЕ ОСМОТРЫ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52176" y="1627832"/>
            <a:ext cx="11424976" cy="460945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В случаях, предусмотренных законодательством, </a:t>
            </a:r>
          </a:p>
          <a:p>
            <a:pPr marL="0" indent="0" algn="ctr">
              <a:buNone/>
            </a:pPr>
            <a:r>
              <a:rPr lang="ru-RU" sz="2400" dirty="0"/>
              <a:t>(</a:t>
            </a:r>
            <a:r>
              <a:rPr lang="ru-RU" sz="2400" dirty="0" err="1"/>
              <a:t>абз</a:t>
            </a:r>
            <a:r>
              <a:rPr lang="ru-RU" sz="2400" dirty="0"/>
              <a:t>. 12 ч. 2 ст. 212, ч. 3, 8 ст. 213 ТК РФ)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работодатель обязан </a:t>
            </a:r>
            <a:r>
              <a:rPr lang="ru-RU" sz="2400" u="sng" dirty="0"/>
              <a:t>за счет собственных средств </a:t>
            </a:r>
            <a:r>
              <a:rPr lang="ru-RU" sz="2400" dirty="0"/>
              <a:t>организовывать проведение:</a:t>
            </a:r>
          </a:p>
          <a:p>
            <a:pPr marL="0" indent="0" algn="ctr">
              <a:buNone/>
            </a:pPr>
            <a:r>
              <a:rPr lang="ru-RU" sz="2400" dirty="0"/>
              <a:t>обязательных медицинских осмотров. К ним относятся, в частности, осмотры предварительные (при поступлении на работу) и периодические, а также медосмотры, проводимые в начале, в течение и (или) в конце рабочего дня (смены);</a:t>
            </a:r>
          </a:p>
          <a:p>
            <a:pPr marL="0" indent="0" algn="ctr">
              <a:buNone/>
            </a:pPr>
            <a:r>
              <a:rPr lang="ru-RU" sz="2400" dirty="0"/>
              <a:t>обязательных психиатрических освидетельствований работников, в том числе по их просьбам в соответствии с медицинскими рекомендациями;</a:t>
            </a:r>
          </a:p>
          <a:p>
            <a:pPr marL="0" indent="0" algn="ctr">
              <a:buNone/>
            </a:pPr>
            <a:r>
              <a:rPr lang="ru-RU" sz="2400" dirty="0"/>
              <a:t>внеочередных медицинских осмотров работников.</a:t>
            </a:r>
          </a:p>
          <a:p>
            <a:pPr marL="0" indent="0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ъект 2">
            <a:extLst>
              <a:ext uri="{FF2B5EF4-FFF2-40B4-BE49-F238E27FC236}">
                <a16:creationId xmlns:a16="http://schemas.microsoft.com/office/drawing/2014/main" id="{B9C6E3D1-3CED-4384-BEC3-C485379A5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40" y="894303"/>
            <a:ext cx="11455120" cy="5319346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ru-RU" altLang="ru-RU" b="1" dirty="0"/>
              <a:t>Каждый третий работающий, осмотренный в ходе медицинского осмотра имеет какую-либо хроническую патологию общесоматического профиля </a:t>
            </a:r>
          </a:p>
          <a:p>
            <a:pPr marL="0" indent="0" eaLnBrk="1" hangingPunct="1">
              <a:buNone/>
              <a:defRPr/>
            </a:pPr>
            <a:r>
              <a:rPr lang="ru-RU" altLang="ru-RU" b="1" dirty="0"/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b="1" dirty="0"/>
              <a:t>Заболевания сердечно-сосудистой системы, дыхательной опорно-двигательного аппарата и эндокринной системы носят ведущий характер среди работников реального сектора экономики.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altLang="ru-RU" b="1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ru-RU" altLang="ru-RU" b="1" dirty="0"/>
              <a:t>Разница между паспортным и биологическим возрастом у рабочих основных профессий в реальном секторе экономики достигает 20 лет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E50A3952-BE4A-45E4-B064-66632A587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940"/>
            <a:ext cx="7886700" cy="692654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0000"/>
                </a:solidFill>
              </a:rPr>
              <a:t>Экспертиза профпригодности  работников, занятых во вредных условиях труда по результатам ПМО в МО за период 2013-2018 гг.</a:t>
            </a:r>
            <a:br>
              <a:rPr lang="ru-RU" altLang="ru-RU" sz="1800" b="1" dirty="0">
                <a:solidFill>
                  <a:srgbClr val="FF0000"/>
                </a:solidFill>
              </a:rPr>
            </a:br>
            <a:r>
              <a:rPr lang="ru-RU" altLang="ru-RU" sz="1800" b="1" dirty="0">
                <a:solidFill>
                  <a:srgbClr val="FF0000"/>
                </a:solidFill>
              </a:rPr>
              <a:t> (чел./%)</a:t>
            </a:r>
            <a:br>
              <a:rPr lang="ru-RU" altLang="ru-RU" sz="1800" b="1" dirty="0">
                <a:solidFill>
                  <a:srgbClr val="FF0000"/>
                </a:solidFill>
              </a:rPr>
            </a:br>
            <a:endParaRPr lang="ru-RU" alt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8B00F87-707B-4B56-9E9B-7B17AD744EC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6796849"/>
              </p:ext>
            </p:extLst>
          </p:nvPr>
        </p:nvGraphicFramePr>
        <p:xfrm>
          <a:off x="170822" y="1055076"/>
          <a:ext cx="11877155" cy="5540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3287">
                  <a:extLst>
                    <a:ext uri="{9D8B030D-6E8A-4147-A177-3AD203B41FA5}">
                      <a16:colId xmlns:a16="http://schemas.microsoft.com/office/drawing/2014/main" val="695853225"/>
                    </a:ext>
                  </a:extLst>
                </a:gridCol>
                <a:gridCol w="1538838">
                  <a:extLst>
                    <a:ext uri="{9D8B030D-6E8A-4147-A177-3AD203B41FA5}">
                      <a16:colId xmlns:a16="http://schemas.microsoft.com/office/drawing/2014/main" val="954796145"/>
                    </a:ext>
                  </a:extLst>
                </a:gridCol>
                <a:gridCol w="1319006">
                  <a:extLst>
                    <a:ext uri="{9D8B030D-6E8A-4147-A177-3AD203B41FA5}">
                      <a16:colId xmlns:a16="http://schemas.microsoft.com/office/drawing/2014/main" val="431292821"/>
                    </a:ext>
                  </a:extLst>
                </a:gridCol>
                <a:gridCol w="1319006">
                  <a:extLst>
                    <a:ext uri="{9D8B030D-6E8A-4147-A177-3AD203B41FA5}">
                      <a16:colId xmlns:a16="http://schemas.microsoft.com/office/drawing/2014/main" val="701449724"/>
                    </a:ext>
                  </a:extLst>
                </a:gridCol>
                <a:gridCol w="1319006">
                  <a:extLst>
                    <a:ext uri="{9D8B030D-6E8A-4147-A177-3AD203B41FA5}">
                      <a16:colId xmlns:a16="http://schemas.microsoft.com/office/drawing/2014/main" val="24716349"/>
                    </a:ext>
                  </a:extLst>
                </a:gridCol>
                <a:gridCol w="1319006">
                  <a:extLst>
                    <a:ext uri="{9D8B030D-6E8A-4147-A177-3AD203B41FA5}">
                      <a16:colId xmlns:a16="http://schemas.microsoft.com/office/drawing/2014/main" val="1894790212"/>
                    </a:ext>
                  </a:extLst>
                </a:gridCol>
                <a:gridCol w="1319006">
                  <a:extLst>
                    <a:ext uri="{9D8B030D-6E8A-4147-A177-3AD203B41FA5}">
                      <a16:colId xmlns:a16="http://schemas.microsoft.com/office/drawing/2014/main" val="3938655354"/>
                    </a:ext>
                  </a:extLst>
                </a:gridCol>
              </a:tblGrid>
              <a:tr h="216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2017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2018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437527"/>
                  </a:ext>
                </a:extLst>
              </a:tr>
              <a:tr h="441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лиц, осмотренных в МО, всего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291 200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256 200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264 200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331 800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402 133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416916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012306"/>
                  </a:ext>
                </a:extLst>
              </a:tr>
              <a:tr h="650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численность лиц, не имеющих медицинские противопоказания к работе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278 178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(95,5%)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240 809 (94%)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248 364 (94%)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302 863 (91,3%)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375 717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(93,4%)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388 613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(93,2%)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671499"/>
                  </a:ext>
                </a:extLst>
              </a:tr>
              <a:tr h="735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численность  лиц,  имеющих временные медицинские  противопоказания к работе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1 077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(0,4%)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(0,3%)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1 057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(0,4%)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3 819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(1,2%)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2 108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(0,5%)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(0,2%)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596343"/>
                  </a:ext>
                </a:extLst>
              </a:tr>
              <a:tr h="735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численность  лиц,  имеющих постоянные медицинские  противопоказания к работе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4 717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(1,6%)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5 779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(2,3%)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4 756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(1,8%)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10 156 (3,1%)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9 613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(2,4%)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10128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(2,4%)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353670"/>
                  </a:ext>
                </a:extLst>
              </a:tr>
              <a:tr h="8469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лиц из группы повышенного риска развития профессиональных заболеваний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3989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(1,37%)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2948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(1,2%)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(1,1%)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1754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( 0,5%)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2 797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(0,7%)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3 266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(0,8%)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840897"/>
                  </a:ext>
                </a:extLst>
              </a:tr>
              <a:tr h="735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лиц, нуждающихся в амбулаторном обследовании и лечении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43 916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(15,1%)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51 732 (20,2%)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44 917 (17,0%)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73 189 (22,1%)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81 330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(20,2%)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82 091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(19,7%)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085557"/>
                  </a:ext>
                </a:extLst>
              </a:tr>
              <a:tr h="58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число лиц, нуждающихся в санаторно-курортном лечении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28 015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(9,6%)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56 068 (21,9%)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67 904 (25,7%)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105 944 (32,5%)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52 219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(13,0%)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93 264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(22,4%)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908365"/>
                  </a:ext>
                </a:extLst>
              </a:tr>
              <a:tr h="58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число лиц, нуждающихся в диспансерном наблюдении 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42 344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(14,5%)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</a:rPr>
                        <a:t>29 861 (11,7%)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33 556 (12,7%)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</a:rPr>
                        <a:t>27 130 (8,2%)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41 906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(10,4%)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</a:rPr>
                        <a:t>59 666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(14,3%)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1597" marR="615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5846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>
            <a:extLst>
              <a:ext uri="{FF2B5EF4-FFF2-40B4-BE49-F238E27FC236}">
                <a16:creationId xmlns:a16="http://schemas.microsoft.com/office/drawing/2014/main" id="{0D3ED5C7-1DC3-4B01-92D1-20B6EA799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789" y="411983"/>
            <a:ext cx="11344589" cy="5866582"/>
          </a:xfrm>
        </p:spPr>
        <p:txBody>
          <a:bodyPr/>
          <a:lstStyle/>
          <a:p>
            <a:pPr marL="0" indent="0" algn="ctr">
              <a:buNone/>
            </a:pPr>
            <a:endParaRPr lang="ru-RU" altLang="ru-RU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altLang="ru-RU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altLang="ru-RU" sz="3600" dirty="0">
                <a:solidFill>
                  <a:srgbClr val="FF0000"/>
                </a:solidFill>
              </a:rPr>
              <a:t>Более 5% от всех осмотренных не имеют заключения о профпригодности из-за необходимости проведения дополнительной консультации врачей-специалистов, функциональных и лабораторных исследований, которые не входят в стандарт осмотра.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977F5-7F67-46BD-BF63-19C6A4E4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РФ от 13 ноября 2012 г. N 911н 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оказания медицинской помощи при острых и хронических профессиональных заболеваниях"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C70DF7-6C7A-426D-8FB6-D1E68EF05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23966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Здравпункт создается в организациях с численностью работников свыше 1201 человека в первую смену, свыше 301 человека во вторую смену, свыше 201 человека в третью смену и свыше 101 человека в четвертую смену.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Кабинет создается в виде структурного подразделения медицинской организации, имеющей лицензию на оказание медицинской помощи, включая работы и услуги по специальностям "экспертиза профессиональной пригодности" и "медицинские осмотры (предварительные, периодические)".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998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D1B3708B-5364-46C7-BCC9-B17FB1882C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76426" y="527050"/>
            <a:ext cx="8570913" cy="558800"/>
          </a:xfrm>
        </p:spPr>
        <p:txBody>
          <a:bodyPr/>
          <a:lstStyle/>
          <a:p>
            <a:pPr algn="ctr" eaLnBrk="1" hangingPunct="1"/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Прогноз численности населения России до 2051 года</a:t>
            </a:r>
            <a:b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по отдельным возрастным группам</a:t>
            </a:r>
            <a:b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(млн. чел.) </a:t>
            </a:r>
            <a:b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altLang="ru-R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(средний вариант прогноза без учета пенсионной реформы*)</a:t>
            </a:r>
            <a:br>
              <a:rPr lang="ru-RU" altLang="ru-R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ru-RU" altLang="ru-RU" sz="1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3049" name="Group 41">
            <a:extLst>
              <a:ext uri="{FF2B5EF4-FFF2-40B4-BE49-F238E27FC236}">
                <a16:creationId xmlns:a16="http://schemas.microsoft.com/office/drawing/2014/main" id="{DE51ADBF-7CEF-4B35-B9E4-86E1C20A0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635024"/>
              </p:ext>
            </p:extLst>
          </p:nvPr>
        </p:nvGraphicFramePr>
        <p:xfrm>
          <a:off x="472273" y="1555751"/>
          <a:ext cx="11334540" cy="3177024"/>
        </p:xfrm>
        <a:graphic>
          <a:graphicData uri="http://schemas.openxmlformats.org/drawingml/2006/table">
            <a:tbl>
              <a:tblPr/>
              <a:tblGrid>
                <a:gridCol w="153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4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5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687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Моложе трудоспособного возраста (млн. чел)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Трудоспособного возраста (млн. чел)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Старше трудоспособного возраста (млн. чел)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0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27,2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82,2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37,4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4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2038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44,8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10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2051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71,3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52,8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26" name="Объект 5">
            <a:extLst>
              <a:ext uri="{FF2B5EF4-FFF2-40B4-BE49-F238E27FC236}">
                <a16:creationId xmlns:a16="http://schemas.microsoft.com/office/drawing/2014/main" id="{BF6AA3DC-764F-4A54-89F2-D526CD268F9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001839" y="4984750"/>
            <a:ext cx="8110537" cy="1589088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Текущие и ожидаемые потери лиц трудоспособного возраста – одна из главных стратегических рисков экономического роста России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</a:rPr>
              <a:t>По существующим прогнозным моделям, уже к 2026 году больше половины работающих будет старше 40 лет</a:t>
            </a: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500"/>
              </a:spcBef>
              <a:buNone/>
            </a:pPr>
            <a:r>
              <a:rPr lang="ru-RU" altLang="ru-RU" sz="1600" b="1">
                <a:latin typeface="Times New Roman" panose="02020603050405020304" pitchFamily="18" charset="0"/>
              </a:rPr>
              <a:t>*данные Федеральной службы государственной статистики</a:t>
            </a:r>
          </a:p>
        </p:txBody>
      </p:sp>
      <p:sp>
        <p:nvSpPr>
          <p:cNvPr id="4127" name="Line 134">
            <a:extLst>
              <a:ext uri="{FF2B5EF4-FFF2-40B4-BE49-F238E27FC236}">
                <a16:creationId xmlns:a16="http://schemas.microsoft.com/office/drawing/2014/main" id="{63FFBA06-3BF2-417E-93C7-41229BF453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75239" y="2533650"/>
            <a:ext cx="9525" cy="19129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28" name="Line 135">
            <a:extLst>
              <a:ext uri="{FF2B5EF4-FFF2-40B4-BE49-F238E27FC236}">
                <a16:creationId xmlns:a16="http://schemas.microsoft.com/office/drawing/2014/main" id="{B38B6AF3-AFAA-4907-B39A-5C9EC8750D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56464" y="2533651"/>
            <a:ext cx="7937" cy="19653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29" name="Line 136">
            <a:extLst>
              <a:ext uri="{FF2B5EF4-FFF2-40B4-BE49-F238E27FC236}">
                <a16:creationId xmlns:a16="http://schemas.microsoft.com/office/drawing/2014/main" id="{A96BB210-8F82-40AE-84A6-0372EAB3E5BE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5175" y="2535239"/>
            <a:ext cx="0" cy="1933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>
            <a:extLst>
              <a:ext uri="{FF2B5EF4-FFF2-40B4-BE49-F238E27FC236}">
                <a16:creationId xmlns:a16="http://schemas.microsoft.com/office/drawing/2014/main" id="{0F46468A-65FF-44D2-9BF5-8F831205F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837" y="457201"/>
            <a:ext cx="11475218" cy="5893357"/>
          </a:xfrm>
        </p:spPr>
        <p:txBody>
          <a:bodyPr/>
          <a:lstStyle/>
          <a:p>
            <a:pPr marL="0" indent="0" algn="ctr">
              <a:buNone/>
            </a:pPr>
            <a:endParaRPr lang="ru-RU" altLang="ru-RU" b="1" dirty="0"/>
          </a:p>
          <a:p>
            <a:pPr marL="0" indent="0" algn="ctr">
              <a:buNone/>
            </a:pPr>
            <a:endParaRPr lang="ru-RU" altLang="ru-RU" b="1" dirty="0"/>
          </a:p>
          <a:p>
            <a:pPr marL="0" indent="0" algn="ctr">
              <a:buNone/>
            </a:pPr>
            <a:r>
              <a:rPr lang="ru-RU" altLang="ru-RU" b="1" dirty="0"/>
              <a:t>Смещение акцентов с профессиональной патологии на общее состояние здоровье работников, борьба с основными причинами нетрудоспособности и смертности </a:t>
            </a:r>
          </a:p>
          <a:p>
            <a:pPr marL="0" indent="0" algn="ctr">
              <a:buNone/>
            </a:pPr>
            <a:endParaRPr lang="ru-RU" alt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altLang="ru-RU" b="1" dirty="0">
                <a:solidFill>
                  <a:srgbClr val="FF0000"/>
                </a:solidFill>
              </a:rPr>
              <a:t>Создание единой профилактической среды и управление трудовыми ресурсами с позиций экономической целесообразности на каждом конкретном предприятии 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CEE03C7-AEFA-4432-89A0-919486287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09" y="1014883"/>
            <a:ext cx="11736475" cy="5061595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Без создания системы корпоративного управления здоровьем для каждого конкретного предприятия или отрасли – вопрос управления здоровьем работающего населения решить невозможно.  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Все мероприятия по управлению здоровьем должны носить адресный характер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Мы должны вернуться к системе медико-санитарных частей на предприятиях  в любом их варианте.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Стандарты работы данных подразделений должны быть поднадзорны в том числе представителям трудовых коллективов и центров профессиональной патологии субъектов РФ.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Необходима реализация механизмов стимулирования работников к заботе и ответственности относительно своего здоровья   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B8B5D51-287C-44DA-AA74-9D010E25E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61940"/>
            <a:ext cx="7886700" cy="519582"/>
          </a:xfrm>
        </p:spPr>
        <p:txBody>
          <a:bodyPr/>
          <a:lstStyle/>
          <a:p>
            <a:pPr algn="ctr"/>
            <a:br>
              <a:rPr lang="ru-RU" altLang="ru-RU" sz="2800" b="1" dirty="0">
                <a:solidFill>
                  <a:srgbClr val="FF0000"/>
                </a:solidFill>
              </a:rPr>
            </a:br>
            <a:r>
              <a:rPr lang="ru-RU" altLang="ru-RU" sz="2800" b="1" dirty="0">
                <a:solidFill>
                  <a:srgbClr val="FF0000"/>
                </a:solidFill>
              </a:rPr>
              <a:t>Выводы</a:t>
            </a:r>
            <a:br>
              <a:rPr lang="ru-RU" altLang="ru-RU" sz="2800" b="1" dirty="0">
                <a:solidFill>
                  <a:srgbClr val="FF0000"/>
                </a:solidFill>
              </a:rPr>
            </a:br>
            <a:endParaRPr lang="ru-RU" alt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CC8862EA-3B2F-4868-BAC3-935B5FC8472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17738" y="223839"/>
            <a:ext cx="7886700" cy="936625"/>
          </a:xfrm>
        </p:spPr>
        <p:txBody>
          <a:bodyPr/>
          <a:lstStyle/>
          <a:p>
            <a:pPr algn="ctr" eaLnBrk="1" hangingPunct="1"/>
            <a:r>
              <a:rPr lang="ru-RU" altLang="ru-RU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Численность населения трудоспособного возраста в России </a:t>
            </a:r>
            <a:br>
              <a:rPr lang="ru-RU" altLang="ru-RU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alt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с 2005 по 2018 год (млн. чел) *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62DB679E-8054-43F8-B9F8-2209E3AF68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441679"/>
              </p:ext>
            </p:extLst>
          </p:nvPr>
        </p:nvGraphicFramePr>
        <p:xfrm>
          <a:off x="837284" y="1225152"/>
          <a:ext cx="5138983" cy="4806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Диаграмма" r:id="rId4" imgW="6686601" imgH="3990870" progId="Excel.Chart.8">
                  <p:embed/>
                </p:oleObj>
              </mc:Choice>
              <mc:Fallback>
                <p:oleObj name="Диаграмма" r:id="rId4" imgW="6686601" imgH="3990870" progId="Excel.Chart.8">
                  <p:embed/>
                  <p:pic>
                    <p:nvPicPr>
                      <p:cNvPr id="6148" name="Object 4">
                        <a:extLst>
                          <a:ext uri="{FF2B5EF4-FFF2-40B4-BE49-F238E27FC236}">
                            <a16:creationId xmlns:a16="http://schemas.microsoft.com/office/drawing/2014/main" id="{62DB679E-8054-43F8-B9F8-2209E3AF68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284" y="1225152"/>
                        <a:ext cx="5138983" cy="4806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Line 7">
            <a:extLst>
              <a:ext uri="{FF2B5EF4-FFF2-40B4-BE49-F238E27FC236}">
                <a16:creationId xmlns:a16="http://schemas.microsoft.com/office/drawing/2014/main" id="{60EFEB23-80F0-4897-9D50-D3D7BEF4EA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6261" y="1800225"/>
            <a:ext cx="2838450" cy="162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Line 8">
            <a:extLst>
              <a:ext uri="{FF2B5EF4-FFF2-40B4-BE49-F238E27FC236}">
                <a16:creationId xmlns:a16="http://schemas.microsoft.com/office/drawing/2014/main" id="{ED933D95-E99F-45E4-A184-7CD7B0881F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4711" y="2614612"/>
            <a:ext cx="487362" cy="893762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1117" name="Group 157">
            <a:extLst>
              <a:ext uri="{FF2B5EF4-FFF2-40B4-BE49-F238E27FC236}">
                <a16:creationId xmlns:a16="http://schemas.microsoft.com/office/drawing/2014/main" id="{5DBA822C-E332-4A53-834E-C494A11CE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715190"/>
              </p:ext>
            </p:extLst>
          </p:nvPr>
        </p:nvGraphicFramePr>
        <p:xfrm>
          <a:off x="6662738" y="1347788"/>
          <a:ext cx="4480884" cy="4560888"/>
        </p:xfrm>
        <a:graphic>
          <a:graphicData uri="http://schemas.openxmlformats.org/drawingml/2006/table">
            <a:tbl>
              <a:tblPr/>
              <a:tblGrid>
                <a:gridCol w="172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6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</a:t>
                      </a:r>
                      <a:endParaRPr kumimoji="0" lang="ru-RU" altLang="ru-RU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2035 г</a:t>
                      </a:r>
                      <a:endParaRPr kumimoji="0" lang="ru-RU" altLang="ru-RU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6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82 264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87 947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4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20-39 лет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42 647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33 582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34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и старше: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19 665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25 240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31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них, лица предпенсионного возраста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9 279</a:t>
                      </a:r>
                      <a:endParaRPr kumimoji="0" lang="ru-RU" alt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406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трудоспособный возраст: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год: мужчины в возрасте 16-59 лет, женщины - 16-54 года.</a:t>
                      </a:r>
                      <a:endParaRPr kumimoji="0" lang="ru-RU" alt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9078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2035 год: мужчины в возрасте 16-64 года, женщины - 16-59 лет.</a:t>
                      </a:r>
                      <a:endParaRPr kumimoji="0" lang="ru-RU" altLang="ru-RU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74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2035 год: средний вариант прогноза Росстата с учетом пенсионной реформы</a:t>
                      </a:r>
                      <a:endParaRPr kumimoji="0" lang="ru-RU" alt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180" name="Oval 155">
            <a:extLst>
              <a:ext uri="{FF2B5EF4-FFF2-40B4-BE49-F238E27FC236}">
                <a16:creationId xmlns:a16="http://schemas.microsoft.com/office/drawing/2014/main" id="{38BE1FC0-0737-4DF6-B984-805E480EE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4024" y="2571808"/>
            <a:ext cx="2074863" cy="536575"/>
          </a:xfrm>
          <a:prstGeom prst="ellipse">
            <a:avLst/>
          </a:prstGeom>
          <a:noFill/>
          <a:ln w="38100">
            <a:solidFill>
              <a:srgbClr val="BB2956"/>
            </a:solidFill>
            <a:prstDash val="sysDot"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6181" name="Oval 156">
            <a:extLst>
              <a:ext uri="{FF2B5EF4-FFF2-40B4-BE49-F238E27FC236}">
                <a16:creationId xmlns:a16="http://schemas.microsoft.com/office/drawing/2014/main" id="{BE2B9BFC-135B-4C02-A879-52690B1B4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612" y="2016919"/>
            <a:ext cx="2073275" cy="536575"/>
          </a:xfrm>
          <a:prstGeom prst="ellips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>
            <a:extLst>
              <a:ext uri="{FF2B5EF4-FFF2-40B4-BE49-F238E27FC236}">
                <a16:creationId xmlns:a16="http://schemas.microsoft.com/office/drawing/2014/main" id="{8F718BF3-53EC-48CE-B150-581F4C8104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5059" y="1426865"/>
            <a:ext cx="10781881" cy="4692581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смерть в результате острого действия или хронического действия независимо от длительности болезни, если установлена связь с профессией,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травмы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профессиональные заболевания,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общесоматическая патология и другие нарушения здоровья, вызванных воздействием факторов, связанных с трудовой деятельностью,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уменьшение функциональных способностей организма,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уменьшение продолжительности предстоящей жизни, </a:t>
            </a:r>
          </a:p>
          <a:p>
            <a:pPr marL="0" indent="0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влияния на здоровье будущих поколений.</a:t>
            </a:r>
          </a:p>
        </p:txBody>
      </p:sp>
      <p:sp>
        <p:nvSpPr>
          <p:cNvPr id="18435" name="Заголовок 1">
            <a:extLst>
              <a:ext uri="{FF2B5EF4-FFF2-40B4-BE49-F238E27FC236}">
                <a16:creationId xmlns:a16="http://schemas.microsoft.com/office/drawing/2014/main" id="{49E0D233-E45F-4574-9456-799909E8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риск реализуется через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858838" y="234950"/>
            <a:ext cx="10636250" cy="749300"/>
          </a:xfrm>
        </p:spPr>
        <p:txBody>
          <a:bodyPr/>
          <a:lstStyle/>
          <a:p>
            <a:pPr algn="ctr" eaLnBrk="1" hangingPunct="1"/>
            <a:r>
              <a:rPr lang="ru-RU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Доля лиц, занятых на работах с вредными и опасными условиями труда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716782" y="1115368"/>
          <a:ext cx="10637018" cy="5061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D4BFBDB-037E-4E4A-9284-423870A25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987140"/>
              </p:ext>
            </p:extLst>
          </p:nvPr>
        </p:nvGraphicFramePr>
        <p:xfrm>
          <a:off x="221064" y="1235947"/>
          <a:ext cx="11555604" cy="534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5">
            <a:extLst>
              <a:ext uri="{FF2B5EF4-FFF2-40B4-BE49-F238E27FC236}">
                <a16:creationId xmlns:a16="http://schemas.microsoft.com/office/drawing/2014/main" id="{A77187E8-16D5-46A3-A5B9-82C21A111904}"/>
              </a:ext>
            </a:extLst>
          </p:cNvPr>
          <p:cNvSpPr txBox="1">
            <a:spLocks/>
          </p:cNvSpPr>
          <p:nvPr/>
        </p:nvSpPr>
        <p:spPr bwMode="auto">
          <a:xfrm>
            <a:off x="2217738" y="223839"/>
            <a:ext cx="78867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/>
            <a:r>
              <a:rPr lang="ru-RU" altLang="ru-RU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Профессиональная заболеваемость в РФ </a:t>
            </a:r>
          </a:p>
          <a:p>
            <a:pPr algn="ctr" eaLnBrk="1" hangingPunct="1"/>
            <a:r>
              <a:rPr lang="ru-RU" altLang="ru-RU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(на 10000 работающего населения)</a:t>
            </a:r>
            <a:endParaRPr lang="ru-RU" alt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7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76A7114A-C388-490C-A131-08E993151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3500439"/>
            <a:ext cx="40386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ru-RU" altLang="ru-RU" sz="2400"/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BAC66605-1CFE-4B09-B3D4-C6CC00347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3933826"/>
            <a:ext cx="4038600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ru-RU" altLang="ru-RU" sz="2400"/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1DCEFD03-EEBE-49A3-87E2-1461BE206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4005263"/>
            <a:ext cx="4038600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ru-RU" altLang="ru-RU" sz="2400"/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DB6B0482-5DA7-4E5C-8900-9133B4433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4005263"/>
            <a:ext cx="4038600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ru-RU" altLang="ru-RU" sz="2400"/>
          </a:p>
        </p:txBody>
      </p:sp>
      <p:sp>
        <p:nvSpPr>
          <p:cNvPr id="2058" name="Rectangle 11">
            <a:extLst>
              <a:ext uri="{FF2B5EF4-FFF2-40B4-BE49-F238E27FC236}">
                <a16:creationId xmlns:a16="http://schemas.microsoft.com/office/drawing/2014/main" id="{7103BBEA-47CB-429E-8503-5C6044E3C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422275"/>
            <a:ext cx="6781800" cy="762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>
                <a:solidFill>
                  <a:srgbClr val="FF0000"/>
                </a:solidFill>
                <a:latin typeface="+mj-lt"/>
              </a:rPr>
              <a:t>Уровень ПЗ в некоторых странах Европы и в России в 2009 г., на 100 тыс. населения</a:t>
            </a:r>
          </a:p>
        </p:txBody>
      </p:sp>
      <p:sp>
        <p:nvSpPr>
          <p:cNvPr id="6151" name="Text Box 13">
            <a:extLst>
              <a:ext uri="{FF2B5EF4-FFF2-40B4-BE49-F238E27FC236}">
                <a16:creationId xmlns:a16="http://schemas.microsoft.com/office/drawing/2014/main" id="{A8BD2C52-A572-400B-ACFB-0DC782306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538" y="1844676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152" name="Text Box 17">
            <a:extLst>
              <a:ext uri="{FF2B5EF4-FFF2-40B4-BE49-F238E27FC236}">
                <a16:creationId xmlns:a16="http://schemas.microsoft.com/office/drawing/2014/main" id="{D7B2780E-5AF0-4AFF-9E15-12F7C5664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588" y="5327651"/>
            <a:ext cx="612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6153" name="Object 5">
            <a:extLst>
              <a:ext uri="{FF2B5EF4-FFF2-40B4-BE49-F238E27FC236}">
                <a16:creationId xmlns:a16="http://schemas.microsoft.com/office/drawing/2014/main" id="{E844F8D9-3C8A-455C-9232-05FEFD4997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713692"/>
              </p:ext>
            </p:extLst>
          </p:nvPr>
        </p:nvGraphicFramePr>
        <p:xfrm>
          <a:off x="622997" y="1752601"/>
          <a:ext cx="11063235" cy="4764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Диаграмма" r:id="rId4" imgW="8924925" imgH="3981450" progId="Excel.Sheet.8">
                  <p:embed/>
                </p:oleObj>
              </mc:Choice>
              <mc:Fallback>
                <p:oleObj name="Диаграмма" r:id="rId4" imgW="8924925" imgH="3981450" progId="Excel.Sheet.8">
                  <p:embed/>
                  <p:pic>
                    <p:nvPicPr>
                      <p:cNvPr id="6153" name="Object 5">
                        <a:extLst>
                          <a:ext uri="{FF2B5EF4-FFF2-40B4-BE49-F238E27FC236}">
                            <a16:creationId xmlns:a16="http://schemas.microsoft.com/office/drawing/2014/main" id="{E844F8D9-3C8A-455C-9232-05FEFD4997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97" y="1752601"/>
                        <a:ext cx="11063235" cy="47641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CBF0DB67-A9C9-441E-9ADD-78C8C817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988" y="303214"/>
            <a:ext cx="8824912" cy="688975"/>
          </a:xfrm>
        </p:spPr>
        <p:txBody>
          <a:bodyPr/>
          <a:lstStyle/>
          <a:p>
            <a:pPr algn="ctr"/>
            <a:r>
              <a:rPr lang="ru-RU" altLang="ru-RU" sz="2400">
                <a:solidFill>
                  <a:srgbClr val="FF0000"/>
                </a:solidFill>
              </a:rPr>
              <a:t>Возрастная характеристика больных с профессиональными заболеваниями</a:t>
            </a:r>
          </a:p>
        </p:txBody>
      </p:sp>
      <p:sp>
        <p:nvSpPr>
          <p:cNvPr id="22531" name="Объект 2">
            <a:extLst>
              <a:ext uri="{FF2B5EF4-FFF2-40B4-BE49-F238E27FC236}">
                <a16:creationId xmlns:a16="http://schemas.microsoft.com/office/drawing/2014/main" id="{276EA81A-1AEC-47C1-B95D-2F6455322C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8826" y="1248437"/>
            <a:ext cx="11063236" cy="5075238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000" dirty="0"/>
              <a:t>Профессиональная патология в 2018 году регистрировалась у пациентов в возрасте от 33 до 74 лет</a:t>
            </a:r>
          </a:p>
          <a:p>
            <a:pPr marL="0" indent="0" algn="ctr">
              <a:buNone/>
            </a:pPr>
            <a:endParaRPr lang="ru-RU" altLang="ru-RU" sz="2000" dirty="0"/>
          </a:p>
          <a:p>
            <a:pPr marL="0" indent="0" algn="ctr">
              <a:buNone/>
            </a:pPr>
            <a:r>
              <a:rPr lang="ru-RU" altLang="ru-RU" sz="2000" dirty="0"/>
              <a:t>средний возраст  </a:t>
            </a:r>
          </a:p>
          <a:p>
            <a:pPr marL="0" indent="0" algn="ctr">
              <a:buNone/>
            </a:pPr>
            <a:r>
              <a:rPr lang="ru-RU" altLang="ru-RU" sz="2000" dirty="0"/>
              <a:t>2018 – 48,4 г.,</a:t>
            </a:r>
          </a:p>
          <a:p>
            <a:pPr marL="0" indent="0" algn="ctr">
              <a:buNone/>
            </a:pPr>
            <a:r>
              <a:rPr lang="ru-RU" altLang="ru-RU" sz="2000" dirty="0"/>
              <a:t> 2017 – 48,3 г.,</a:t>
            </a:r>
          </a:p>
          <a:p>
            <a:pPr marL="0" indent="0" algn="ctr">
              <a:buNone/>
            </a:pPr>
            <a:r>
              <a:rPr lang="ru-RU" altLang="ru-RU" sz="2000" dirty="0"/>
              <a:t> 2016 – 52,0 г.,</a:t>
            </a:r>
          </a:p>
          <a:p>
            <a:pPr marL="0" indent="0" algn="ctr">
              <a:buNone/>
            </a:pPr>
            <a:r>
              <a:rPr lang="ru-RU" altLang="ru-RU" sz="2000" dirty="0"/>
              <a:t> 2015 - 52,4 г.;</a:t>
            </a:r>
          </a:p>
          <a:p>
            <a:pPr marL="0" indent="0" algn="ctr">
              <a:buNone/>
            </a:pPr>
            <a:r>
              <a:rPr lang="ru-RU" altLang="ru-RU" sz="2000" dirty="0"/>
              <a:t> 2014 - 53,4 г.,</a:t>
            </a:r>
          </a:p>
          <a:p>
            <a:pPr marL="0" indent="0" algn="ctr">
              <a:buNone/>
            </a:pPr>
            <a:r>
              <a:rPr lang="ru-RU" altLang="ru-RU" sz="2000" dirty="0"/>
              <a:t> 2013 - 49,0 г.,</a:t>
            </a:r>
          </a:p>
          <a:p>
            <a:pPr marL="0" indent="0" algn="ctr">
              <a:buNone/>
            </a:pPr>
            <a:r>
              <a:rPr lang="ru-RU" altLang="ru-RU" sz="2000" dirty="0"/>
              <a:t> 2012 - 52,4 г.,</a:t>
            </a:r>
          </a:p>
          <a:p>
            <a:pPr marL="0" indent="0" algn="ctr">
              <a:buNone/>
            </a:pPr>
            <a:r>
              <a:rPr lang="ru-RU" altLang="ru-RU" sz="2000" dirty="0"/>
              <a:t> 2011 - 53,5 г.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8C7F854C-72FB-489B-B6A9-F36E40B68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700198" cy="750294"/>
          </a:xfrm>
        </p:spPr>
        <p:txBody>
          <a:bodyPr/>
          <a:lstStyle/>
          <a:p>
            <a:pPr algn="ctr"/>
            <a:r>
              <a:rPr lang="ru-RU" alt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«Рентного профессионального заболевания»</a:t>
            </a: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987E4F11-D424-4212-A925-0670802AE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934" y="1555565"/>
            <a:ext cx="11384782" cy="4694510"/>
          </a:xfrm>
        </p:spPr>
        <p:txBody>
          <a:bodyPr wrap="square" anchor="ctr">
            <a:spAutoFit/>
          </a:bodyPr>
          <a:lstStyle/>
          <a:p>
            <a:pPr indent="431800" algn="just">
              <a:buFont typeface="Calibri" panose="020F0502020204030204" pitchFamily="34" charset="0"/>
              <a:buAutoNum type="arabicPeriod"/>
              <a:tabLst>
                <a:tab pos="457200" algn="l"/>
              </a:tabLst>
            </a:pPr>
            <a:r>
              <a:rPr lang="ru-RU" altLang="ru-RU" sz="2400" dirty="0"/>
              <a:t>Заболевание по обращаемости</a:t>
            </a:r>
          </a:p>
          <a:p>
            <a:pPr indent="431800" algn="just">
              <a:buFont typeface="Calibri" panose="020F0502020204030204" pitchFamily="34" charset="0"/>
              <a:buAutoNum type="arabicPeriod"/>
              <a:tabLst>
                <a:tab pos="457200" algn="l"/>
              </a:tabLst>
            </a:pPr>
            <a:r>
              <a:rPr lang="ru-RU" altLang="ru-RU" sz="2400" dirty="0"/>
              <a:t>Отсутствие жалоб на предварительном и периодическом осмотрах</a:t>
            </a:r>
          </a:p>
          <a:p>
            <a:pPr indent="431800" algn="just">
              <a:buFont typeface="Calibri" panose="020F0502020204030204" pitchFamily="34" charset="0"/>
              <a:buAutoNum type="arabicPeriod"/>
              <a:tabLst>
                <a:tab pos="457200" algn="l"/>
              </a:tabLst>
            </a:pPr>
            <a:r>
              <a:rPr lang="ru-RU" altLang="ru-RU" sz="2400" dirty="0"/>
              <a:t>Выявлено необычной медицинской организацией (другая область, НИИ, ЦПП и стаж работы в различных организациях (много работодателей, перерывы в работе, другое государство и др.)</a:t>
            </a:r>
          </a:p>
          <a:p>
            <a:pPr indent="431800" algn="just">
              <a:buFont typeface="Calibri" panose="020F0502020204030204" pitchFamily="34" charset="0"/>
              <a:buAutoNum type="arabicPeriod"/>
              <a:tabLst>
                <a:tab pos="457200" algn="l"/>
              </a:tabLst>
            </a:pPr>
            <a:r>
              <a:rPr lang="ru-RU" altLang="ru-RU" sz="2400" dirty="0"/>
              <a:t>Несколько диагнозов ПЗ одновременно</a:t>
            </a:r>
          </a:p>
          <a:p>
            <a:pPr indent="431800" algn="just">
              <a:buFont typeface="Calibri" panose="020F0502020204030204" pitchFamily="34" charset="0"/>
              <a:buAutoNum type="arabicPeriod"/>
              <a:tabLst>
                <a:tab pos="457200" algn="l"/>
              </a:tabLst>
            </a:pPr>
            <a:r>
              <a:rPr lang="ru-RU" altLang="ru-RU" sz="2400" dirty="0"/>
              <a:t>Отсутствие вредных условий труда (либо класс 3.1 с минимальным превышением ПДУ)</a:t>
            </a:r>
          </a:p>
          <a:p>
            <a:pPr indent="431800" algn="just">
              <a:buFont typeface="Calibri" panose="020F0502020204030204" pitchFamily="34" charset="0"/>
              <a:buAutoNum type="arabicPeriod"/>
              <a:tabLst>
                <a:tab pos="457200" algn="l"/>
              </a:tabLst>
            </a:pPr>
            <a:r>
              <a:rPr lang="ru-RU" altLang="ru-RU" sz="2400" dirty="0"/>
              <a:t>Небольшой стаж у данного работодателя, либо очень большой, перед выходом на пенсию</a:t>
            </a:r>
          </a:p>
          <a:p>
            <a:pPr indent="431800" algn="just">
              <a:buFont typeface="Calibri" panose="020F0502020204030204" pitchFamily="34" charset="0"/>
              <a:buAutoNum type="arabicPeriod"/>
              <a:tabLst>
                <a:tab pos="457200" algn="l"/>
              </a:tabLst>
            </a:pPr>
            <a:endParaRPr lang="ru-RU" alt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2272</Words>
  <Application>Microsoft Office PowerPoint</Application>
  <PresentationFormat>Широкоэкранный</PresentationFormat>
  <Paragraphs>346</Paragraphs>
  <Slides>21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Диаграмма</vt:lpstr>
      <vt:lpstr>     Управление здоровьем трудоспособного населения, построение системы медицинского обслуживания    </vt:lpstr>
      <vt:lpstr>Прогноз численности населения России до 2051 года  по отдельным возрастным группам (млн. чел.)  (средний вариант прогноза без учета пенсионной реформы*) </vt:lpstr>
      <vt:lpstr>Численность населения трудоспособного возраста в России  в период с 2005 по 2018 год (млн. чел) *</vt:lpstr>
      <vt:lpstr>Профессиональный риск реализуется через </vt:lpstr>
      <vt:lpstr>Доля лиц, занятых на работах с вредными и опасными условиями труда</vt:lpstr>
      <vt:lpstr>Презентация PowerPoint</vt:lpstr>
      <vt:lpstr>Презентация PowerPoint</vt:lpstr>
      <vt:lpstr>Возрастная характеристика больных с профессиональными заболеваниями</vt:lpstr>
      <vt:lpstr>Концепция «Рентного профессионального заболевания»</vt:lpstr>
      <vt:lpstr>Структура впервые выявленных хронических соматических заболеваний, выявленных по результатам медицинских осмотров в 2018 году</vt:lpstr>
      <vt:lpstr>Динамика смертности на производстве</vt:lpstr>
      <vt:lpstr>Стандартизованные по возрасту коэффициенты смертности от основных причин мужчин (15–59 лет) и женщин (15-54 лет)  в России в 2016 г. и странах ЕС-28 в 2013 г.  (на 100 тыс. соответствующего пола и возраста)</vt:lpstr>
      <vt:lpstr>Ухудшение качества, полноты и достоверности информации о влиянии гигиенических факторов на здоровье работающего населения</vt:lpstr>
      <vt:lpstr>Последствия и итоги </vt:lpstr>
      <vt:lpstr>МЕДИЦИНСКИЕ ОСМОТРЫ</vt:lpstr>
      <vt:lpstr>Презентация PowerPoint</vt:lpstr>
      <vt:lpstr>Экспертиза профпригодности  работников, занятых во вредных условиях труда по результатам ПМО в МО за период 2013-2018 гг.  (чел./%) </vt:lpstr>
      <vt:lpstr>Презентация PowerPoint</vt:lpstr>
      <vt:lpstr>Приказ Министерства здравоохранения РФ от 13 ноября 2012 г. N 911н  "Об утверждении порядка оказания медицинской помощи при острых и хронических профессиональных заболеваниях" </vt:lpstr>
      <vt:lpstr>Презентация PowerPoint</vt:lpstr>
      <vt:lpstr> Выводы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Рузаков Вадим Олегович</dc:creator>
  <cp:lastModifiedBy>Рузаков Вадим Олегович</cp:lastModifiedBy>
  <cp:revision>79</cp:revision>
  <dcterms:created xsi:type="dcterms:W3CDTF">2019-04-15T03:41:08Z</dcterms:created>
  <dcterms:modified xsi:type="dcterms:W3CDTF">2019-09-18T05:21:20Z</dcterms:modified>
</cp:coreProperties>
</file>