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</p:sldMasterIdLst>
  <p:notesMasterIdLst>
    <p:notesMasterId r:id="rId25"/>
  </p:notesMasterIdLst>
  <p:sldIdLst>
    <p:sldId id="256" r:id="rId2"/>
    <p:sldId id="324" r:id="rId3"/>
    <p:sldId id="325" r:id="rId4"/>
    <p:sldId id="352" r:id="rId5"/>
    <p:sldId id="353" r:id="rId6"/>
    <p:sldId id="354" r:id="rId7"/>
    <p:sldId id="355" r:id="rId8"/>
    <p:sldId id="370" r:id="rId9"/>
    <p:sldId id="362" r:id="rId10"/>
    <p:sldId id="329" r:id="rId11"/>
    <p:sldId id="359" r:id="rId12"/>
    <p:sldId id="361" r:id="rId13"/>
    <p:sldId id="367" r:id="rId14"/>
    <p:sldId id="368" r:id="rId15"/>
    <p:sldId id="366" r:id="rId16"/>
    <p:sldId id="358" r:id="rId17"/>
    <p:sldId id="328" r:id="rId18"/>
    <p:sldId id="360" r:id="rId19"/>
    <p:sldId id="365" r:id="rId20"/>
    <p:sldId id="371" r:id="rId21"/>
    <p:sldId id="341" r:id="rId22"/>
    <p:sldId id="356" r:id="rId23"/>
    <p:sldId id="369" r:id="rId24"/>
  </p:sldIdLst>
  <p:sldSz cx="12192000" cy="685800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26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7A9"/>
    <a:srgbClr val="F2F2F2"/>
    <a:srgbClr val="FFFFFF"/>
    <a:srgbClr val="2EA284"/>
    <a:srgbClr val="27896F"/>
    <a:srgbClr val="83BA74"/>
    <a:srgbClr val="2C7234"/>
    <a:srgbClr val="FF2121"/>
    <a:srgbClr val="FF9797"/>
    <a:srgbClr val="EF8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9527" autoAdjust="0"/>
  </p:normalViewPr>
  <p:slideViewPr>
    <p:cSldViewPr snapToGrid="0">
      <p:cViewPr>
        <p:scale>
          <a:sx n="50" d="100"/>
          <a:sy n="50" d="100"/>
        </p:scale>
        <p:origin x="1398" y="708"/>
      </p:cViewPr>
      <p:guideLst>
        <p:guide orient="horz" pos="2160"/>
        <p:guide pos="47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93438320210689E-4"/>
          <c:y val="0"/>
          <c:w val="0.564962598425196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F9-41D1-A36F-CD714360F46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F9-41D1-A36F-CD714360F46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F9-41D1-A36F-CD714360F4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 года</c:v>
                </c:pt>
                <c:pt idx="1">
                  <c:v>от 1 до 3 лет</c:v>
                </c:pt>
                <c:pt idx="2">
                  <c:v>от 3 до 7 лет</c:v>
                </c:pt>
                <c:pt idx="3">
                  <c:v>от 7 до 10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0.5</c:v>
                </c:pt>
                <c:pt idx="2">
                  <c:v>0.12000000000000002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F9-41D1-A36F-CD714360F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988446412109772"/>
          <c:y val="0.13866244799960498"/>
          <c:w val="0.28075591154787682"/>
          <c:h val="0.62469216383364812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03300283929026E-2"/>
          <c:y val="0.54130993000874894"/>
          <c:w val="0.71479280079991103"/>
          <c:h val="0.39579339784877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explosion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19"/>
            <c:spPr>
              <a:solidFill>
                <a:srgbClr val="FFC000"/>
              </a:solidFill>
            </c:spPr>
          </c:dPt>
          <c:dPt>
            <c:idx val="4"/>
            <c:bubble3D val="0"/>
            <c:explosion val="12"/>
            <c:spPr>
              <a:solidFill>
                <a:srgbClr val="92D050"/>
              </a:solidFill>
            </c:spPr>
          </c:dPt>
          <c:dPt>
            <c:idx val="6"/>
            <c:bubble3D val="0"/>
            <c:explosion val="0"/>
          </c:dPt>
          <c:dLbls>
            <c:dLbl>
              <c:idx val="0"/>
              <c:layout>
                <c:manualLayout>
                  <c:x val="-6.613690726905809E-2"/>
                  <c:y val="-6.319138232720909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34%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062361613115793E-2"/>
                  <c:y val="5.085389326334208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496910128808714E-2"/>
                  <c:y val="5.693066491688544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870764905685849E-2"/>
                  <c:y val="-5.577012248468937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739561616220056E-2"/>
                  <c:y val="-0.1269315398075242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92894366314772E-4"/>
                  <c:y val="-5.714588801399825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384352601608749E-2"/>
                  <c:y val="-5.63718285214347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="0" dirty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Неудовлетворительная организация производства</c:v>
                </c:pt>
                <c:pt idx="1">
                  <c:v>Нарушение правил дорожного движения</c:v>
                </c:pt>
                <c:pt idx="2">
                  <c:v>Нарушение работником трудового  распорядка и дисциплины труда</c:v>
                </c:pt>
                <c:pt idx="3">
                  <c:v>Конструктивные недостатки и недостаточная надежность машин</c:v>
                </c:pt>
                <c:pt idx="4">
                  <c:v>Нарушение требований безопасности при эксплуатации транспортных средств</c:v>
                </c:pt>
                <c:pt idx="5">
                  <c:v>Неприменение работником средств индивидуальной защиты</c:v>
                </c:pt>
                <c:pt idx="6">
                  <c:v>Другие причины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15</c:v>
                </c:pt>
                <c:pt idx="2">
                  <c:v>17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Неудовлетворительная организация производства</c:v>
                </c:pt>
                <c:pt idx="1">
                  <c:v>Нарушение правил дорожного движения</c:v>
                </c:pt>
                <c:pt idx="2">
                  <c:v>Нарушение работником трудового  распорядка и дисциплины труда</c:v>
                </c:pt>
                <c:pt idx="3">
                  <c:v>Конструктивные недостатки и недостаточная надежность машин</c:v>
                </c:pt>
                <c:pt idx="4">
                  <c:v>Нарушение требований безопасности при эксплуатации транспортных средств</c:v>
                </c:pt>
                <c:pt idx="5">
                  <c:v>Неприменение работником средств индивидуальной защиты</c:v>
                </c:pt>
                <c:pt idx="6">
                  <c:v>Другие причины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Неудовлетворительная организация производства</c:v>
                </c:pt>
                <c:pt idx="1">
                  <c:v>Нарушение правил дорожного движения</c:v>
                </c:pt>
                <c:pt idx="2">
                  <c:v>Нарушение работником трудового  распорядка и дисциплины труда</c:v>
                </c:pt>
                <c:pt idx="3">
                  <c:v>Конструктивные недостатки и недостаточная надежность машин</c:v>
                </c:pt>
                <c:pt idx="4">
                  <c:v>Нарушение требований безопасности при эксплуатации транспортных средств</c:v>
                </c:pt>
                <c:pt idx="5">
                  <c:v>Неприменение работником средств индивидуальной защиты</c:v>
                </c:pt>
                <c:pt idx="6">
                  <c:v>Другие причины</c:v>
                </c:pt>
              </c:strCache>
            </c:strRef>
          </c:cat>
          <c:val>
            <c:numRef>
              <c:f>Лист1!$C$2:$C$8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1.6427103756973881E-2"/>
          <c:y val="8.2556867891513779E-3"/>
          <c:w val="0.9397690997296595"/>
          <c:h val="0.50326159230096157"/>
        </c:manualLayout>
      </c:layout>
      <c:overlay val="0"/>
      <c:txPr>
        <a:bodyPr/>
        <a:lstStyle/>
        <a:p>
          <a:pPr>
            <a:defRPr sz="1400" kern="0" spc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3312592989446"/>
          <c:y val="3.017890943191219E-2"/>
          <c:w val="0.88502175075337952"/>
          <c:h val="0.835907411060013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dLbls>
            <c:dLbl>
              <c:idx val="0"/>
              <c:layout>
                <c:manualLayout>
                  <c:x val="-0.12191358024691383"/>
                  <c:y val="1.2213741632625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C3-48DC-B3ED-CD5F46F12CE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592592592593108E-3"/>
                  <c:y val="-4.8854966530501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C3-48DC-B3ED-CD5F46F12CE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 мес. 2016 г.</c:v>
                </c:pt>
                <c:pt idx="1">
                  <c:v>10 мес. 2017 г.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84</c:v>
                </c:pt>
                <c:pt idx="1">
                  <c:v>684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C3-48DC-B3ED-CD5F46F12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29480"/>
        <c:axId val="369829872"/>
      </c:lineChart>
      <c:catAx>
        <c:axId val="369829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9829872"/>
        <c:crosses val="autoZero"/>
        <c:auto val="1"/>
        <c:lblAlgn val="ctr"/>
        <c:lblOffset val="100"/>
        <c:noMultiLvlLbl val="0"/>
      </c:catAx>
      <c:valAx>
        <c:axId val="3698298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98294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59730728103432E-2"/>
          <c:y val="2.6839649152097075E-2"/>
          <c:w val="0.88502175075337863"/>
          <c:h val="0.624414333516732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проверок</c:v>
                </c:pt>
              </c:strCache>
            </c:strRef>
          </c:tx>
          <c:dLbls>
            <c:dLbl>
              <c:idx val="0"/>
              <c:layout>
                <c:manualLayout>
                  <c:x val="-8.6419753086419679E-2"/>
                  <c:y val="2.93129799183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0E-494E-91AC-0DE20206E4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 мес. 2016 г.</c:v>
                </c:pt>
                <c:pt idx="1">
                  <c:v>10 мес. 2017 г.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1664</c:v>
                </c:pt>
                <c:pt idx="1">
                  <c:v>3034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0E-494E-91AC-0DE20206E4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0.12191358024691373"/>
                  <c:y val="1.2213741632625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C0E-494E-91AC-0DE20206E4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592592592592813E-3"/>
                  <c:y val="-4.885496653050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0E-494E-91AC-0DE20206E4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 мес. 2016 г.</c:v>
                </c:pt>
                <c:pt idx="1">
                  <c:v>10 мес. 2017 г.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5334</c:v>
                </c:pt>
                <c:pt idx="1">
                  <c:v>7290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C0E-494E-91AC-0DE20206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676392"/>
        <c:axId val="412676784"/>
      </c:lineChart>
      <c:catAx>
        <c:axId val="412676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Black" pitchFamily="34" charset="0"/>
              </a:defRPr>
            </a:pPr>
            <a:endParaRPr lang="ru-RU"/>
          </a:p>
        </c:txPr>
        <c:crossAx val="412676784"/>
        <c:crosses val="autoZero"/>
        <c:auto val="1"/>
        <c:lblAlgn val="ctr"/>
        <c:lblOffset val="100"/>
        <c:noMultiLvlLbl val="0"/>
      </c:catAx>
      <c:valAx>
        <c:axId val="4126767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12676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592592592592813E-3"/>
          <c:y val="0.78862608871679352"/>
          <c:w val="0.65277777777777846"/>
          <c:h val="0.21137389783003174"/>
        </c:manualLayout>
      </c:layout>
      <c:overlay val="0"/>
      <c:txPr>
        <a:bodyPr/>
        <a:lstStyle/>
        <a:p>
          <a:pPr>
            <a:defRPr baseline="0">
              <a:latin typeface="Arial Black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35897435897609"/>
          <c:y val="0.27546283090238288"/>
          <c:w val="0.31282061376943443"/>
          <c:h val="0.564815100031915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A9-4EB6-8E41-43C91F80425E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A9-4EB6-8E41-43C91F80425E}"/>
              </c:ext>
            </c:extLst>
          </c:dPt>
          <c:dLbls>
            <c:dLbl>
              <c:idx val="0"/>
              <c:layout>
                <c:manualLayout>
                  <c:x val="-0.14606995760145391"/>
                  <c:y val="4.1429542401126847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latin typeface="Arial Black" pitchFamily="34" charset="0"/>
                      </a:rPr>
                      <a:t>28%</a:t>
                    </a:r>
                    <a:endParaRPr lang="en-US" sz="4800" dirty="0"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A9-4EB6-8E41-43C91F8042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412810417928523"/>
                  <c:y val="-3.9794043415362246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latin typeface="Arial Black" pitchFamily="34" charset="0"/>
                      </a:rPr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A9-4EB6-8E41-43C91F8042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A9-4EB6-8E41-43C91F80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/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5.5555677068144314E-2"/>
                  <c:y val="-9.4716866520198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FA-4B8C-8BE7-64954F47A1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493827160493922E-2"/>
                  <c:y val="-7.5120273447053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FA-4B8C-8BE7-64954F47A1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950617283950615E-2"/>
                  <c:y val="-7.18541746015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FA-4B8C-8BE7-64954F47A1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</c:v>
                </c:pt>
                <c:pt idx="1">
                  <c:v>89</c:v>
                </c:pt>
                <c:pt idx="2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0FA-4B8C-8BE7-64954F47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882472"/>
        <c:axId val="422882864"/>
      </c:lineChart>
      <c:catAx>
        <c:axId val="422882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Black" pitchFamily="34" charset="0"/>
              </a:defRPr>
            </a:pPr>
            <a:endParaRPr lang="ru-RU"/>
          </a:p>
        </c:txPr>
        <c:crossAx val="422882864"/>
        <c:crosses val="autoZero"/>
        <c:auto val="1"/>
        <c:lblAlgn val="ctr"/>
        <c:lblOffset val="100"/>
        <c:noMultiLvlLbl val="0"/>
      </c:catAx>
      <c:valAx>
        <c:axId val="42288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2882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113274693445857E-2"/>
          <c:y val="3.1037734141218676E-2"/>
          <c:w val="0.90088672530655411"/>
          <c:h val="0.82056494711781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15E-2"/>
                  <c:y val="-4.339964327999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2D-452E-B849-22699D157C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518518518518538E-2"/>
                  <c:y val="-3.1826405071994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2D-452E-B849-22699D157C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32098765432115E-2"/>
                  <c:y val="-2.6039785967995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2D-452E-B849-22699D157C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88888888888911E-2"/>
                  <c:y val="-2.6039785967995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2D-452E-B849-22699D157C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23E-2"/>
                  <c:y val="-2.314647641599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52D-452E-B849-22699D157C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511</c:v>
                </c:pt>
                <c:pt idx="1">
                  <c:v>52</c:v>
                </c:pt>
                <c:pt idx="2">
                  <c:v>46</c:v>
                </c:pt>
                <c:pt idx="3">
                  <c:v>32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2D-452E-B849-22699D157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883648"/>
        <c:axId val="422884128"/>
        <c:axId val="0"/>
      </c:bar3DChart>
      <c:catAx>
        <c:axId val="42288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Black" pitchFamily="34" charset="0"/>
              </a:defRPr>
            </a:pPr>
            <a:endParaRPr lang="ru-RU"/>
          </a:p>
        </c:txPr>
        <c:crossAx val="422884128"/>
        <c:crosses val="autoZero"/>
        <c:auto val="1"/>
        <c:lblAlgn val="ctr"/>
        <c:lblOffset val="100"/>
        <c:noMultiLvlLbl val="0"/>
      </c:catAx>
      <c:valAx>
        <c:axId val="42288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Black" pitchFamily="34" charset="0"/>
              </a:defRPr>
            </a:pPr>
            <a:endParaRPr lang="ru-RU"/>
          </a:p>
        </c:txPr>
        <c:crossAx val="42288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</c:v>
                </c:pt>
              </c:strCache>
            </c:strRef>
          </c:tx>
          <c:dLbls>
            <c:dLbl>
              <c:idx val="0"/>
              <c:layout>
                <c:manualLayout>
                  <c:x val="-0.11177572558074222"/>
                  <c:y val="-2.303646509836987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60</a:t>
                    </a:r>
                    <a:endParaRPr lang="en-US" sz="2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495698115302601E-2"/>
                  <c:y val="-8.0622249046144345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985209975081897E-2"/>
                  <c:y val="-8.2795098023032393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508511510337815E-2"/>
                  <c:y val="-8.3652738114293912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66</a:t>
                    </a:r>
                    <a:endParaRPr lang="en-US" sz="2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94029058499674E-2"/>
                  <c:y val="-6.5624999999999975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45</a:t>
                    </a:r>
                    <a:endParaRPr lang="en-US" sz="2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10 мес. 2015</c:v>
                </c:pt>
                <c:pt idx="1">
                  <c:v>10 мес. 2016</c:v>
                </c:pt>
                <c:pt idx="2">
                  <c:v>10 мес.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24</c:v>
                </c:pt>
                <c:pt idx="2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F57-4045-9A85-80BF331E8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884912"/>
        <c:axId val="422885304"/>
      </c:lineChart>
      <c:catAx>
        <c:axId val="42288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22885304"/>
        <c:crosses val="autoZero"/>
        <c:auto val="1"/>
        <c:lblAlgn val="ctr"/>
        <c:lblOffset val="100"/>
        <c:noMultiLvlLbl val="0"/>
      </c:catAx>
      <c:valAx>
        <c:axId val="4228853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2288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dLbls>
            <c:dLbl>
              <c:idx val="0"/>
              <c:layout>
                <c:manualLayout>
                  <c:x val="-3.9193176066856801E-2"/>
                  <c:y val="-6.562500000000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495735041785482E-2"/>
                  <c:y val="-5.00000000000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61833047356951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027931052928281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94029058499674E-2"/>
                  <c:y val="-6.5624999999999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10 мес. 2017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195</c:v>
                </c:pt>
                <c:pt idx="1">
                  <c:v>173</c:v>
                </c:pt>
                <c:pt idx="2">
                  <c:v>172</c:v>
                </c:pt>
                <c:pt idx="3">
                  <c:v>134</c:v>
                </c:pt>
                <c:pt idx="4">
                  <c:v>158</c:v>
                </c:pt>
                <c:pt idx="5">
                  <c:v>102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7B7-4CE4-A74B-08C358B3B3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</c:v>
                </c:pt>
              </c:strCache>
            </c:strRef>
          </c:tx>
          <c:dLbls>
            <c:dLbl>
              <c:idx val="0"/>
              <c:layout>
                <c:manualLayout>
                  <c:x val="-2.1229637036214114E-2"/>
                  <c:y val="7.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495735041785482E-2"/>
                  <c:y val="6.875000000000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61833047356951E-2"/>
                  <c:y val="5.62499999999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027931052928281E-2"/>
                  <c:y val="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495735041785482E-2"/>
                  <c:y val="5.62499999999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7B7-4CE4-A74B-08C358B3B30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B7-4CE4-A74B-08C358B3B30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10 мес. 2017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111</c:v>
                </c:pt>
                <c:pt idx="1">
                  <c:v>103</c:v>
                </c:pt>
                <c:pt idx="2">
                  <c:v>67</c:v>
                </c:pt>
                <c:pt idx="3">
                  <c:v>66</c:v>
                </c:pt>
                <c:pt idx="4">
                  <c:v>45</c:v>
                </c:pt>
                <c:pt idx="5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7B7-4CE4-A74B-08C358B3B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21608"/>
        <c:axId val="148122000"/>
      </c:lineChart>
      <c:catAx>
        <c:axId val="148121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+mn-lt"/>
              </a:defRPr>
            </a:pPr>
            <a:endParaRPr lang="ru-RU"/>
          </a:p>
        </c:txPr>
        <c:crossAx val="148122000"/>
        <c:crosses val="autoZero"/>
        <c:auto val="1"/>
        <c:lblAlgn val="ctr"/>
        <c:lblOffset val="100"/>
        <c:noMultiLvlLbl val="0"/>
      </c:catAx>
      <c:valAx>
        <c:axId val="14812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+mn-lt"/>
              </a:defRPr>
            </a:pPr>
            <a:endParaRPr lang="ru-RU"/>
          </a:p>
        </c:txPr>
        <c:crossAx val="148121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68429248602919E-2"/>
          <c:y val="2.7578046656645355E-2"/>
          <c:w val="0.83370787211962216"/>
          <c:h val="0.73478257161619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Строительство</c:v>
                </c:pt>
                <c:pt idx="1">
                  <c:v>Сельское хозяйство</c:v>
                </c:pt>
                <c:pt idx="2">
                  <c:v>Промышленность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16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Строительство</c:v>
                </c:pt>
                <c:pt idx="1">
                  <c:v>Сельское хозяйство</c:v>
                </c:pt>
                <c:pt idx="2">
                  <c:v>Промышленность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</c:v>
                </c:pt>
                <c:pt idx="1">
                  <c:v>14</c:v>
                </c:pt>
                <c:pt idx="2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Строительство</c:v>
                </c:pt>
                <c:pt idx="1">
                  <c:v>Сельское хозяйство</c:v>
                </c:pt>
                <c:pt idx="2">
                  <c:v>Промышленность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</c:v>
                </c:pt>
                <c:pt idx="1">
                  <c:v>11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22784"/>
        <c:axId val="148123176"/>
        <c:axId val="0"/>
      </c:bar3DChart>
      <c:catAx>
        <c:axId val="14812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123176"/>
        <c:crosses val="autoZero"/>
        <c:auto val="1"/>
        <c:lblAlgn val="ctr"/>
        <c:lblOffset val="100"/>
        <c:noMultiLvlLbl val="0"/>
      </c:catAx>
      <c:valAx>
        <c:axId val="148123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12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10186306872146"/>
          <c:y val="0.37636550274731073"/>
          <c:w val="0.1750573382985289"/>
          <c:h val="0.290379888131249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25317699742797E-2"/>
          <c:y val="0.46304534603704589"/>
          <c:w val="0.82018251725784219"/>
          <c:h val="0.53242388645616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Воздействие движущихся, разлетающихся предметов</c:v>
                </c:pt>
                <c:pt idx="1">
                  <c:v>Падения с высоты</c:v>
                </c:pt>
                <c:pt idx="2">
                  <c:v>ДТП</c:v>
                </c:pt>
                <c:pt idx="3">
                  <c:v>Падение, обрушение, обвалы предметов, материалов, земли и пр.</c:v>
                </c:pt>
                <c:pt idx="4">
                  <c:v>Воздействие электрического тока</c:v>
                </c:pt>
                <c:pt idx="5">
                  <c:v>Иное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</c:v>
                </c:pt>
                <c:pt idx="1">
                  <c:v>26</c:v>
                </c:pt>
                <c:pt idx="2">
                  <c:v>17</c:v>
                </c:pt>
                <c:pt idx="3">
                  <c:v>9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1.7882058741864491E-3"/>
          <c:w val="0.75810964231919564"/>
          <c:h val="0.40897281199657765"/>
        </c:manualLayout>
      </c:layout>
      <c:overlay val="0"/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0.0377</cdr:y>
    </cdr:from>
    <cdr:to>
      <cdr:x>0.43932</cdr:x>
      <cdr:y>0.2996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06837"/>
          <a:ext cx="4351866" cy="1436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Трудовые отношения:</a:t>
          </a:r>
        </a:p>
        <a:p xmlns:a="http://schemas.openxmlformats.org/drawingml/2006/main">
          <a:endParaRPr lang="ru-RU" sz="20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Неоформление трудовых отношений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Непредставление гарантии и компенсации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0.72308</cdr:x>
      <cdr:y>0.10317</cdr:y>
    </cdr:from>
    <cdr:to>
      <cdr:x>0.98901</cdr:x>
      <cdr:y>0.26984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62799" y="566057"/>
          <a:ext cx="263434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0.63846</cdr:x>
      <cdr:y>0.04762</cdr:y>
    </cdr:from>
    <cdr:to>
      <cdr:x>1</cdr:x>
      <cdr:y>0.7381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24600" y="261262"/>
          <a:ext cx="3581400" cy="3788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Охрана труда:</a:t>
          </a:r>
        </a:p>
        <a:p xmlns:a="http://schemas.openxmlformats.org/drawingml/2006/main">
          <a:endParaRPr lang="ru-RU" sz="20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Допуск к работе без медицинских осмотров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 обеспечение средствами защиты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 прохождение обучения по охране труда 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4014" cy="496893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506" y="0"/>
            <a:ext cx="2934014" cy="496893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r">
              <a:defRPr sz="1200"/>
            </a:lvl1pPr>
          </a:lstStyle>
          <a:p>
            <a:fld id="{C261BD2C-9199-4FE5-83A8-CC1F578922CF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1" rIns="91441" bIns="4572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5" y="4766667"/>
            <a:ext cx="5415912" cy="3901881"/>
          </a:xfrm>
          <a:prstGeom prst="rect">
            <a:avLst/>
          </a:prstGeom>
        </p:spPr>
        <p:txBody>
          <a:bodyPr vert="horz" lIns="91441" tIns="45721" rIns="91441" bIns="457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9108"/>
            <a:ext cx="2934014" cy="496893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506" y="9409108"/>
            <a:ext cx="2934014" cy="496893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r">
              <a:defRPr sz="1200"/>
            </a:lvl1pPr>
          </a:lstStyle>
          <a:p>
            <a:fld id="{97297A8A-2AEF-4AB2-A1A0-BBAFABD43B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48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57A3-D76D-4E9B-8229-A1E3F688EF0E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9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B0DD-371F-4EAE-A978-B507D872AE48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113C-9B3D-410C-B40C-30731B5DC16C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9A84-41A1-49F8-AFDD-94D2E1326F6E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D59-473C-49B9-A6BD-AE323D0D7E62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0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84B-EAA7-4204-B030-CDF550387DC0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5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D4D9-854C-413F-9A7E-E58F29B3BECA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5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718C-C285-4101-90A7-3C663D0CF01D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19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38F-CCC8-4EA7-AFEB-D4E4745B2F82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3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1E7F-83A3-4C01-8052-A85FB80C36F5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5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B5DA-C066-44BE-B19D-2F9870B84B39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59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0C77-9FB8-45A6-8104-EEC44F2BA64C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33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sevVS\Desktop\Картинки на сайт\shutterstock_27-03\shutterstock_129588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43000" y="2324100"/>
            <a:ext cx="8902700" cy="1981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/>
              </a:gs>
              <a:gs pos="91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4638" y="2411107"/>
            <a:ext cx="545337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 Narrow" pitchFamily="34" charset="0"/>
                <a:ea typeface="+mj-ea"/>
                <a:cs typeface="+mj-cs"/>
              </a:rPr>
              <a:t>Выступление врио заместителя руководителя ГИТ в РТ</a:t>
            </a:r>
          </a:p>
          <a:p>
            <a:r>
              <a:rPr lang="ru-RU" sz="2800" b="1" dirty="0">
                <a:solidFill>
                  <a:srgbClr val="1F497D"/>
                </a:solidFill>
                <a:latin typeface="Arial Narrow" pitchFamily="34" charset="0"/>
                <a:ea typeface="+mj-ea"/>
                <a:cs typeface="+mj-cs"/>
              </a:rPr>
              <a:t>(по охране труда)</a:t>
            </a:r>
          </a:p>
          <a:p>
            <a:r>
              <a:rPr lang="ru-RU" sz="2400" b="1" dirty="0">
                <a:solidFill>
                  <a:srgbClr val="1F497D"/>
                </a:solidFill>
                <a:latin typeface="Arial Narrow" pitchFamily="34" charset="0"/>
                <a:ea typeface="+mj-ea"/>
                <a:cs typeface="+mj-cs"/>
              </a:rPr>
              <a:t> </a:t>
            </a:r>
          </a:p>
          <a:p>
            <a:endParaRPr lang="ru-RU" sz="2400" b="1" dirty="0">
              <a:solidFill>
                <a:srgbClr val="1F497D"/>
              </a:solidFill>
              <a:latin typeface="Arial Narrow" pitchFamily="34" charset="0"/>
              <a:ea typeface="+mj-ea"/>
              <a:cs typeface="+mj-cs"/>
            </a:endParaRPr>
          </a:p>
          <a:p>
            <a:r>
              <a:rPr lang="ru-RU" sz="2400" b="1" dirty="0">
                <a:solidFill>
                  <a:srgbClr val="1F497D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3200" b="1" dirty="0">
                <a:solidFill>
                  <a:srgbClr val="1767A9"/>
                </a:solidFill>
                <a:latin typeface="Arial Narrow" pitchFamily="34" charset="0"/>
                <a:ea typeface="+mj-ea"/>
                <a:cs typeface="+mj-cs"/>
              </a:rPr>
              <a:t>Артема Юрьевича Ларюхина</a:t>
            </a: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90658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98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9566920" y="6381328"/>
            <a:ext cx="720080" cy="4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40242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voi.ru/images/content/1211/0100/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095500" cy="21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0544" y="11663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нарушений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139525"/>
              </p:ext>
            </p:extLst>
          </p:nvPr>
        </p:nvGraphicFramePr>
        <p:xfrm>
          <a:off x="1143000" y="1371602"/>
          <a:ext cx="99060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01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0544" y="404664"/>
            <a:ext cx="882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Процент положительных отзывов, оставленных по результатам опроса</a:t>
            </a:r>
            <a:endParaRPr lang="ru-RU" b="1" dirty="0"/>
          </a:p>
        </p:txBody>
      </p:sp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735458"/>
              </p:ext>
            </p:extLst>
          </p:nvPr>
        </p:nvGraphicFramePr>
        <p:xfrm>
          <a:off x="1143000" y="1752601"/>
          <a:ext cx="99060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55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0544" y="404664"/>
            <a:ext cx="882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Количество проведенных инспекторами плановых проверок</a:t>
            </a:r>
            <a:endParaRPr lang="ru-RU" b="1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270093"/>
              </p:ext>
            </p:extLst>
          </p:nvPr>
        </p:nvGraphicFramePr>
        <p:xfrm>
          <a:off x="1143002" y="1665514"/>
          <a:ext cx="9905999" cy="519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4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82552" y="188640"/>
            <a:ext cx="892355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смертельного травматизма</a:t>
            </a:r>
            <a:endParaRPr lang="ru-RU" sz="4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05013374"/>
              </p:ext>
            </p:extLst>
          </p:nvPr>
        </p:nvGraphicFramePr>
        <p:xfrm>
          <a:off x="1250505" y="1349830"/>
          <a:ext cx="9798496" cy="539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88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61457" y="188640"/>
            <a:ext cx="856705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Уровень тяжелого и смертельного травматизма</a:t>
            </a:r>
            <a:endParaRPr lang="ru-RU" sz="4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18001044"/>
              </p:ext>
            </p:extLst>
          </p:nvPr>
        </p:nvGraphicFramePr>
        <p:xfrm>
          <a:off x="1143000" y="1469573"/>
          <a:ext cx="9906000" cy="538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86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34376" y="237894"/>
            <a:ext cx="8727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Динамика травматизма в основных отраслях за 2015-2017 годы в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Республике Татарстан</a:t>
            </a:r>
            <a:endParaRPr lang="ru-RU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944718"/>
              </p:ext>
            </p:extLst>
          </p:nvPr>
        </p:nvGraphicFramePr>
        <p:xfrm>
          <a:off x="1373460" y="825190"/>
          <a:ext cx="9515707" cy="590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9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0544" y="404664"/>
            <a:ext cx="882831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Распределение производственного травматизма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 видам </a:t>
            </a:r>
            <a:endParaRPr lang="ru-RU" sz="2800" b="1" dirty="0"/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67674"/>
              </p:ext>
            </p:extLst>
          </p:nvPr>
        </p:nvGraphicFramePr>
        <p:xfrm>
          <a:off x="2039549" y="1700809"/>
          <a:ext cx="819091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31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0544" y="404664"/>
            <a:ext cx="882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Анализ причин производственного травматизма в Республике Татарстан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graphicFrame>
        <p:nvGraphicFramePr>
          <p:cNvPr id="6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06392"/>
              </p:ext>
            </p:extLst>
          </p:nvPr>
        </p:nvGraphicFramePr>
        <p:xfrm>
          <a:off x="1444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7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2" y="0"/>
            <a:ext cx="9916738" cy="68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66208" y="163552"/>
          <a:ext cx="9433748" cy="6412970"/>
        </p:xfrm>
        <a:graphic>
          <a:graphicData uri="http://schemas.openxmlformats.org/drawingml/2006/table">
            <a:tbl>
              <a:tblPr firstRow="1" firstCol="1" bandRow="1"/>
              <a:tblGrid>
                <a:gridCol w="528999"/>
                <a:gridCol w="6136398"/>
                <a:gridCol w="1437639"/>
                <a:gridCol w="1330712"/>
              </a:tblGrid>
              <a:tr h="6043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 инспекторского реагирования за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месяцев 2016-2017 г.г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г.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 количество проверок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1664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3034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4563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Проведено расследований несчастных случаев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 количество вынесенных постановлений о назначении административного наказания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3649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на должностных лиц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2353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на юридических лиц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1072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1099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Общая сумма наложенных административных штрафов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(млн.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руб.)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71,02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73,91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4257" y="404664"/>
            <a:ext cx="94379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выданных предупреждений</a:t>
            </a:r>
            <a:endParaRPr lang="ru-RU" b="1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253272"/>
              </p:ext>
            </p:extLst>
          </p:nvPr>
        </p:nvGraphicFramePr>
        <p:xfrm>
          <a:off x="1600201" y="1700808"/>
          <a:ext cx="8937171" cy="462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8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1255" y="4054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Динамика предельной численности госслужащих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1352" y="2492896"/>
            <a:ext cx="3959633" cy="37444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0984" y="3789040"/>
            <a:ext cx="2160240" cy="2448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31224" y="4437112"/>
            <a:ext cx="192387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662533" y="5323520"/>
            <a:ext cx="1003608" cy="913792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63264" y="62671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0944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367" y="62373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6217" y="62373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66991" y="62540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2017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3489" y="188098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Black" pitchFamily="34" charset="0"/>
              </a:rPr>
              <a:t>115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4659" y="3127887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Black" pitchFamily="34" charset="0"/>
              </a:rPr>
              <a:t>87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4650" y="3712662"/>
            <a:ext cx="133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itchFamily="34" charset="0"/>
              </a:rPr>
              <a:t>67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6873" y="4720789"/>
            <a:ext cx="80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52531" y="214292"/>
          <a:ext cx="9283435" cy="6121401"/>
        </p:xfrm>
        <a:graphic>
          <a:graphicData uri="http://schemas.openxmlformats.org/drawingml/2006/table">
            <a:tbl>
              <a:tblPr firstRow="1" bandRow="1"/>
              <a:tblGrid>
                <a:gridCol w="803650"/>
                <a:gridCol w="2909724"/>
                <a:gridCol w="1856687"/>
                <a:gridCol w="1856687"/>
                <a:gridCol w="1856687"/>
              </a:tblGrid>
              <a:tr h="675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часть</a:t>
                      </a:r>
                      <a:endParaRPr lang="ru-RU" sz="1200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Нарушения</a:t>
                      </a:r>
                      <a:endParaRPr lang="ru-RU" sz="1200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Санкции, предусмотренные в отношении:</a:t>
                      </a:r>
                      <a:endParaRPr lang="ru-RU" sz="1200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74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Должностного лица</a:t>
                      </a:r>
                      <a:endParaRPr lang="ru-RU" sz="1200" b="1" dirty="0"/>
                    </a:p>
                  </a:txBody>
                  <a:tcPr marL="99064" marR="99064" marT="45725" marB="45725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/>
                        <a:t>Индивидуального предпринимателя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Юридического лица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66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 smtClean="0"/>
                        <a:t>ч.1 ст. 5.27.1</a:t>
                      </a:r>
                      <a:r>
                        <a:rPr lang="ru-RU" sz="1200" b="1" baseline="0" dirty="0" smtClean="0"/>
                        <a:t> КоАП РФ «Нарушение требований охраны труда, содержащихся в федеральных законах и иных нормативных актах»</a:t>
                      </a:r>
                      <a:r>
                        <a:rPr lang="ru-RU" sz="1200" b="1" dirty="0" smtClean="0"/>
                        <a:t> 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Предупреждение или </a:t>
                      </a:r>
                    </a:p>
                    <a:p>
                      <a:pPr algn="ctr"/>
                      <a:r>
                        <a:rPr lang="ru-RU" sz="1200" b="1" dirty="0" smtClean="0"/>
                        <a:t>2 000 - 5 000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Предупреждение или</a:t>
                      </a:r>
                    </a:p>
                    <a:p>
                      <a:pPr algn="ctr"/>
                      <a:r>
                        <a:rPr lang="ru-RU" sz="1200" b="1" dirty="0" smtClean="0"/>
                        <a:t>2 000 - 5000 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Предупреждение или 50 000 – 80 000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66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 smtClean="0"/>
                        <a:t>ч.2 ст. 5.27.1 КоАП РФ «Нарушение порядка проведения специальной оценки условий труда или ее не проведение»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Предупреждение</a:t>
                      </a:r>
                      <a:r>
                        <a:rPr lang="ru-RU" sz="1200" b="1" baseline="0" dirty="0" smtClean="0"/>
                        <a:t> или </a:t>
                      </a:r>
                    </a:p>
                    <a:p>
                      <a:pPr algn="ctr"/>
                      <a:r>
                        <a:rPr lang="ru-RU" sz="1200" b="1" dirty="0" smtClean="0"/>
                        <a:t>5 000 – 10 000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Предупреждение</a:t>
                      </a:r>
                      <a:r>
                        <a:rPr lang="ru-RU" sz="1200" b="1" baseline="0" dirty="0" smtClean="0"/>
                        <a:t> или</a:t>
                      </a:r>
                    </a:p>
                    <a:p>
                      <a:pPr algn="ctr"/>
                      <a:r>
                        <a:rPr lang="ru-RU" sz="1200" b="1" dirty="0" smtClean="0"/>
                        <a:t>5 000 – 10 000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Предупреждение или 60 000</a:t>
                      </a:r>
                      <a:r>
                        <a:rPr lang="ru-RU" sz="1200" b="1" baseline="0" dirty="0" smtClean="0"/>
                        <a:t> – 80 000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443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 smtClean="0"/>
                        <a:t>ч.3 ст.5.27.1  </a:t>
                      </a:r>
                      <a:r>
                        <a:rPr lang="ru-RU" sz="1200" b="1" baseline="0" dirty="0" smtClean="0"/>
                        <a:t>КоАП РФ «Допуск работника к исполнению им трудовых обязанностей  без прохождения обучения и проверки знаний по охране труда, а так же обязательных предварительных и периодических медицинских осмотров»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15 000 – 25 000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15 000</a:t>
                      </a:r>
                      <a:r>
                        <a:rPr lang="ru-RU" sz="1200" b="1" baseline="0" dirty="0" smtClean="0"/>
                        <a:t> – 25 000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110 000 – 130 000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 smtClean="0"/>
                        <a:t>ч.4 ст.5.27.1 КоАП РФ «Необеспечение работников средствами индивидуальной защиты»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20 000 – 30 000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20 000 – 30 000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130  000 – 150 000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0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 smtClean="0"/>
                        <a:t>ч.5</a:t>
                      </a:r>
                      <a:r>
                        <a:rPr lang="ru-RU" sz="1200" b="1" baseline="0" dirty="0" smtClean="0"/>
                        <a:t> ст.5.27.1 КоАП РФ «Совершение административных правонарушений, если ранее уже был наложен штраф за аналогичное правонарушение»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 smtClean="0"/>
                        <a:t>30 000 – 40 000 или дисквалификация должностного лица от 1 до 3лет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 smtClean="0"/>
                        <a:t>30 000 – 40 000 или приостановление деятельности</a:t>
                      </a:r>
                      <a:r>
                        <a:rPr lang="ru-RU" sz="1200" b="1" baseline="0" dirty="0" smtClean="0"/>
                        <a:t> до 90 суток</a:t>
                      </a:r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100 000 – 200 000 или приостановление деятельности</a:t>
                      </a:r>
                      <a:r>
                        <a:rPr lang="ru-RU" sz="1200" b="1" baseline="0" dirty="0" smtClean="0"/>
                        <a:t> до 90 суток</a:t>
                      </a:r>
                      <a:endParaRPr lang="ru-RU" sz="1200" b="1" dirty="0" smtClean="0"/>
                    </a:p>
                    <a:p>
                      <a:pPr algn="just"/>
                      <a:endParaRPr lang="ru-RU" sz="1200" b="1" dirty="0"/>
                    </a:p>
                  </a:txBody>
                  <a:tcPr marL="99064" marR="99064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485980" y="1980410"/>
            <a:ext cx="2880000" cy="2880000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>
            <a:spLocks/>
          </p:cNvSpPr>
          <p:nvPr/>
        </p:nvSpPr>
        <p:spPr>
          <a:xfrm>
            <a:off x="1875034" y="1753353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>
            <a:spLocks/>
          </p:cNvSpPr>
          <p:nvPr/>
        </p:nvSpPr>
        <p:spPr>
          <a:xfrm>
            <a:off x="5040052" y="14788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>
            <a:spLocks/>
          </p:cNvSpPr>
          <p:nvPr/>
        </p:nvSpPr>
        <p:spPr>
          <a:xfrm>
            <a:off x="3211396" y="418054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>
            <a:spLocks/>
          </p:cNvSpPr>
          <p:nvPr/>
        </p:nvSpPr>
        <p:spPr>
          <a:xfrm>
            <a:off x="5136848" y="5013376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>
            <a:spLocks/>
          </p:cNvSpPr>
          <p:nvPr/>
        </p:nvSpPr>
        <p:spPr>
          <a:xfrm>
            <a:off x="3300744" y="4860410"/>
            <a:ext cx="1800000" cy="1800000"/>
          </a:xfrm>
          <a:prstGeom prst="ellipse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>
            <a:spLocks/>
          </p:cNvSpPr>
          <p:nvPr/>
        </p:nvSpPr>
        <p:spPr>
          <a:xfrm>
            <a:off x="6973251" y="4860410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>
            <a:spLocks/>
          </p:cNvSpPr>
          <p:nvPr/>
        </p:nvSpPr>
        <p:spPr>
          <a:xfrm>
            <a:off x="2004399" y="3573375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/>
          </p:cNvSpPr>
          <p:nvPr/>
        </p:nvSpPr>
        <p:spPr>
          <a:xfrm>
            <a:off x="6936847" y="290401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>
            <a:spLocks/>
          </p:cNvSpPr>
          <p:nvPr/>
        </p:nvSpPr>
        <p:spPr>
          <a:xfrm>
            <a:off x="8287412" y="3550303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>
            <a:spLocks/>
          </p:cNvSpPr>
          <p:nvPr/>
        </p:nvSpPr>
        <p:spPr>
          <a:xfrm>
            <a:off x="8089175" y="1753353"/>
            <a:ext cx="1800000" cy="1800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5981" y="3013622"/>
            <a:ext cx="281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Республиканская межведомственная комиссия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3718" y="5696558"/>
            <a:ext cx="1693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Прокуратура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1386" y="54680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Следственный комитет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3204" y="10564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Государственная инспекция труда</a:t>
            </a: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3227770" y="5479977"/>
            <a:ext cx="1945951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/>
              <a:t>Профильные министерства</a:t>
            </a:r>
            <a:r>
              <a:rPr lang="ru-RU" sz="1400" dirty="0"/>
              <a:t> </a:t>
            </a:r>
          </a:p>
          <a:p>
            <a:pPr algn="ctr"/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40303" y="4021077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Министерство труда занятости и социальной защиты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39190" y="23693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Корсоветы в районах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4954" y="221805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Фонд </a:t>
            </a:r>
            <a:r>
              <a:rPr lang="ru-RU" sz="1400" b="1" dirty="0"/>
              <a:t>социального</a:t>
            </a:r>
            <a:r>
              <a:rPr lang="ru-RU" sz="1400" dirty="0"/>
              <a:t> страхования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9320" y="423447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Профсоюзы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53171" y="713241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Содружество строителей Республики Татарстан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8775" y="49779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Инспекция государственного строительного надзора</a:t>
            </a:r>
          </a:p>
        </p:txBody>
      </p:sp>
      <p:cxnSp>
        <p:nvCxnSpPr>
          <p:cNvPr id="27" name="Прямая со стрелкой 26"/>
          <p:cNvCxnSpPr>
            <a:endCxn id="5" idx="1"/>
          </p:cNvCxnSpPr>
          <p:nvPr/>
        </p:nvCxnSpPr>
        <p:spPr>
          <a:xfrm>
            <a:off x="4649337" y="2090404"/>
            <a:ext cx="258411" cy="311775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4"/>
            <a:endCxn id="5" idx="0"/>
          </p:cNvCxnSpPr>
          <p:nvPr/>
        </p:nvCxnSpPr>
        <p:spPr>
          <a:xfrm flipH="1">
            <a:off x="5925981" y="1814788"/>
            <a:ext cx="14073" cy="165622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3"/>
          </p:cNvCxnSpPr>
          <p:nvPr/>
        </p:nvCxnSpPr>
        <p:spPr>
          <a:xfrm flipH="1">
            <a:off x="6866815" y="1826797"/>
            <a:ext cx="333639" cy="525106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2"/>
          </p:cNvCxnSpPr>
          <p:nvPr/>
        </p:nvCxnSpPr>
        <p:spPr>
          <a:xfrm flipH="1">
            <a:off x="7297087" y="2653356"/>
            <a:ext cx="792088" cy="258303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7297090" y="3874441"/>
            <a:ext cx="990325" cy="360657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5" idx="5"/>
          </p:cNvCxnSpPr>
          <p:nvPr/>
        </p:nvCxnSpPr>
        <p:spPr>
          <a:xfrm flipH="1" flipV="1">
            <a:off x="6944213" y="4438646"/>
            <a:ext cx="496890" cy="536539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0"/>
          </p:cNvCxnSpPr>
          <p:nvPr/>
        </p:nvCxnSpPr>
        <p:spPr>
          <a:xfrm flipV="1">
            <a:off x="6036847" y="4860410"/>
            <a:ext cx="0" cy="152966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649337" y="4573035"/>
            <a:ext cx="379441" cy="402153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768495" y="3874438"/>
            <a:ext cx="792288" cy="288032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675033" y="2782505"/>
            <a:ext cx="885750" cy="231118"/>
          </a:xfrm>
          <a:prstGeom prst="straightConnector1">
            <a:avLst/>
          </a:prstGeom>
          <a:ln w="25400" cmpd="sng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9507" y="0"/>
            <a:ext cx="9673863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Онлайнинспекция.рф</a:t>
            </a:r>
            <a:endParaRPr lang="ru-RU" sz="4000" b="1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97" y="2204864"/>
            <a:ext cx="9932103" cy="4653136"/>
          </a:xfrm>
        </p:spPr>
      </p:pic>
    </p:spTree>
    <p:extLst>
      <p:ext uri="{BB962C8B-B14F-4D97-AF65-F5344CB8AC3E}">
        <p14:creationId xmlns:p14="http://schemas.microsoft.com/office/powerpoint/2010/main" val="24945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43000" y="2357431"/>
            <a:ext cx="10679946" cy="2142562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br>
              <a:rPr lang="ru-RU" sz="8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1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8" y="-3735"/>
            <a:ext cx="9002486" cy="6858001"/>
          </a:xfrm>
        </p:spPr>
      </p:pic>
      <p:sp>
        <p:nvSpPr>
          <p:cNvPr id="6" name="TextBox 5"/>
          <p:cNvSpPr txBox="1"/>
          <p:nvPr/>
        </p:nvSpPr>
        <p:spPr>
          <a:xfrm>
            <a:off x="7243237" y="3128376"/>
            <a:ext cx="2375511" cy="307777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Набережные Челны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3162" y="2615112"/>
            <a:ext cx="1144125" cy="369332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Казань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3570" y="4833980"/>
            <a:ext cx="1834846" cy="307777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Альметьевск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9007" y="1978612"/>
            <a:ext cx="492439" cy="52351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249834" y="2577852"/>
            <a:ext cx="362323" cy="38518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249833" y="4267891"/>
            <a:ext cx="362323" cy="38518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3" y="0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49506" y="1499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Гендерный состав инспекции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1586" y="5157196"/>
            <a:ext cx="2652295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Arial Black" pitchFamily="34" charset="0"/>
              </a:rPr>
              <a:t>30%</a:t>
            </a:r>
            <a:endParaRPr lang="ru-RU" sz="7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861" y="5108993"/>
            <a:ext cx="2339103" cy="1200329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latin typeface="Arial Black" pitchFamily="34" charset="0"/>
              </a:rPr>
              <a:t>70%</a:t>
            </a:r>
            <a:endParaRPr lang="ru-RU" sz="7200" b="1" dirty="0">
              <a:latin typeface="Arial Black" pitchFamily="34" charset="0"/>
            </a:endParaRPr>
          </a:p>
        </p:txBody>
      </p:sp>
      <p:pic>
        <p:nvPicPr>
          <p:cNvPr id="7" name="Picture 2" descr="C:\Users\git101\Desktop\rostrud style\Ж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3782" y="1580895"/>
            <a:ext cx="966913" cy="35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it101\Desktop\rostrud style\Э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83" y="1625429"/>
            <a:ext cx="1273296" cy="35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383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Возраст сотрудников</a:t>
            </a:r>
            <a:endParaRPr lang="ru-RU" sz="4000" b="1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25" y="3519205"/>
            <a:ext cx="1482165" cy="1564508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97" y="3284552"/>
            <a:ext cx="1705861" cy="1800632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37" y="3068960"/>
            <a:ext cx="1910107" cy="201622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0" y="2807787"/>
            <a:ext cx="2157535" cy="22773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2792" y="2728568"/>
            <a:ext cx="213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Arial Black" pitchFamily="34" charset="0"/>
              </a:rPr>
              <a:t>30-40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 лет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2640" y="5358827"/>
            <a:ext cx="19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42%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9373" y="2995986"/>
            <a:ext cx="213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Arial Black" pitchFamily="34" charset="0"/>
              </a:rPr>
              <a:t>20-30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 лет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9925" y="5373217"/>
            <a:ext cx="19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20%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5856" y="2472766"/>
            <a:ext cx="213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Arial Black" pitchFamily="34" charset="0"/>
              </a:rPr>
              <a:t>40-50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 лет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8036" y="5385411"/>
            <a:ext cx="19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28%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2280" y="1988842"/>
            <a:ext cx="21344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Старше </a:t>
            </a:r>
          </a:p>
          <a:p>
            <a:pPr algn="ctr"/>
            <a:r>
              <a:rPr lang="ru-RU" sz="2800" dirty="0">
                <a:solidFill>
                  <a:schemeClr val="accent2"/>
                </a:solidFill>
                <a:latin typeface="Arial Black" pitchFamily="34" charset="0"/>
              </a:rPr>
              <a:t>50 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лет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2436" y="5373217"/>
            <a:ext cx="19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10%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0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71497" y="116632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Стаж сотрудников инспекции</a:t>
            </a:r>
            <a:endParaRPr lang="ru-RU" sz="4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12612084"/>
              </p:ext>
            </p:extLst>
          </p:nvPr>
        </p:nvGraphicFramePr>
        <p:xfrm>
          <a:off x="1337473" y="1556793"/>
          <a:ext cx="971152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46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0"/>
            <a:ext cx="9905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95855" y="2991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Заработная плата, (тыс.руб.)</a:t>
            </a:r>
            <a:endParaRPr lang="ru-RU" sz="4000" b="1" dirty="0"/>
          </a:p>
        </p:txBody>
      </p:sp>
      <p:pic>
        <p:nvPicPr>
          <p:cNvPr id="4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19" y="4584170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33" y="4553549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33" y="4016490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3" y="3576058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41" y="4584170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41" y="4047111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31" y="3510052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11" y="2915775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42" y="4584170"/>
            <a:ext cx="863604" cy="6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48" y="4049489"/>
            <a:ext cx="863604" cy="8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156" y="3533435"/>
            <a:ext cx="8636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git101\Desktop\rostrud style\11111111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55" y="2753346"/>
            <a:ext cx="906823" cy="25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17299" y="389955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Arial Black" pitchFamily="34" charset="0"/>
              </a:rPr>
              <a:t>16,6</a:t>
            </a:r>
            <a:endParaRPr lang="ru-RU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0534" y="2987950"/>
            <a:ext cx="59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Arial Black" pitchFamily="34" charset="0"/>
              </a:rPr>
              <a:t>25</a:t>
            </a:r>
            <a:endParaRPr lang="ru-RU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151" y="2291683"/>
            <a:ext cx="9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Arial Black" pitchFamily="34" charset="0"/>
              </a:rPr>
              <a:t>29,4</a:t>
            </a:r>
            <a:endParaRPr lang="ru-RU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2552" y="2341278"/>
            <a:ext cx="9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Arial Black" pitchFamily="34" charset="0"/>
              </a:rPr>
              <a:t>28,7</a:t>
            </a:r>
            <a:endParaRPr lang="ru-RU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8881" y="2060851"/>
            <a:ext cx="9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Arial Black" pitchFamily="34" charset="0"/>
              </a:rPr>
              <a:t>31,4</a:t>
            </a:r>
            <a:endParaRPr lang="ru-RU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7299" y="5445225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2013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2515" y="5437915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2014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3924" y="5445225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2015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92015" y="5445225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2016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0114" y="5426720"/>
            <a:ext cx="30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Средняя по Республике</a:t>
            </a:r>
          </a:p>
          <a:p>
            <a:pPr algn="ctr"/>
            <a:r>
              <a:rPr lang="ru-RU" sz="1600" dirty="0">
                <a:latin typeface="Arial Black" pitchFamily="34" charset="0"/>
              </a:rPr>
              <a:t> Татарстан 2017г.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7" name="Picture 2" descr="C:\Users\git101\Downloads\money_stack_of_coins_clip_art\Money_Stack_Of_Coins_clip_art_h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77" y="2987947"/>
            <a:ext cx="8636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2" descr="C:\Users\git101\Pictures\trudovoi-kode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9906001" cy="68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0544" y="404664"/>
            <a:ext cx="882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Соотношение поступивших жалоб и проведенных проверок</a:t>
            </a:r>
            <a:endParaRPr lang="ru-RU" b="1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70507"/>
              </p:ext>
            </p:extLst>
          </p:nvPr>
        </p:nvGraphicFramePr>
        <p:xfrm>
          <a:off x="1143000" y="1578431"/>
          <a:ext cx="9906000" cy="527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17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5052</TotalTime>
  <Words>544</Words>
  <Application>Microsoft Office PowerPoint</Application>
  <PresentationFormat>Широкоэкранный</PresentationFormat>
  <Paragraphs>202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Динамика предельной численности госслужащих</vt:lpstr>
      <vt:lpstr>Презентация PowerPoint</vt:lpstr>
      <vt:lpstr>    Гендерный состав инспекции</vt:lpstr>
      <vt:lpstr>  Возраст сотрудников</vt:lpstr>
      <vt:lpstr>       Стаж сотрудников инспекции</vt:lpstr>
      <vt:lpstr>     Заработная плата, (тыс.руб.)</vt:lpstr>
      <vt:lpstr>Презентация PowerPoint</vt:lpstr>
      <vt:lpstr>Соотношение поступивших жалоб и проведенных проверок</vt:lpstr>
      <vt:lpstr>Презентация PowerPoint</vt:lpstr>
      <vt:lpstr>Процент положительных отзывов, оставленных по результатам опроса</vt:lpstr>
      <vt:lpstr>Количество проведенных инспекторами плановых проверок</vt:lpstr>
      <vt:lpstr>Уровень смертельного травматизма</vt:lpstr>
      <vt:lpstr>Уровень тяжелого и смертельного травматизма</vt:lpstr>
      <vt:lpstr>Презентация PowerPoint</vt:lpstr>
      <vt:lpstr>Распределение производственного травматизма  по видам </vt:lpstr>
      <vt:lpstr>Анализ причин производственного травматизма в Республике Татарстан </vt:lpstr>
      <vt:lpstr>Презентация PowerPoint</vt:lpstr>
      <vt:lpstr>Количество выданных предупреждений</vt:lpstr>
      <vt:lpstr>Презентация PowerPoint</vt:lpstr>
      <vt:lpstr>Презентация PowerPoint</vt:lpstr>
      <vt:lpstr>Онлайнинспекция.рф</vt:lpstr>
      <vt:lpstr>Спасибо за  внимание!</vt:lpstr>
    </vt:vector>
  </TitlesOfParts>
  <Company>ArtHouse 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Автоматизированная система управления контрольно-надзорной деятельностью</dc:title>
  <dc:creator>Александр Зубов</dc:creator>
  <cp:lastModifiedBy>Innopolis SEZ</cp:lastModifiedBy>
  <cp:revision>460</cp:revision>
  <cp:lastPrinted>2017-02-03T14:44:34Z</cp:lastPrinted>
  <dcterms:created xsi:type="dcterms:W3CDTF">2015-06-29T10:58:21Z</dcterms:created>
  <dcterms:modified xsi:type="dcterms:W3CDTF">2017-12-06T07:36:18Z</dcterms:modified>
</cp:coreProperties>
</file>