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631" r:id="rId3"/>
    <p:sldId id="627" r:id="rId4"/>
    <p:sldId id="626" r:id="rId5"/>
    <p:sldId id="634" r:id="rId6"/>
    <p:sldId id="637" r:id="rId7"/>
    <p:sldId id="629" r:id="rId8"/>
    <p:sldId id="621" r:id="rId9"/>
    <p:sldId id="645" r:id="rId10"/>
    <p:sldId id="644" r:id="rId11"/>
    <p:sldId id="640" r:id="rId12"/>
    <p:sldId id="641" r:id="rId13"/>
    <p:sldId id="642" r:id="rId14"/>
    <p:sldId id="643" r:id="rId15"/>
    <p:sldId id="576" r:id="rId16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7A9"/>
    <a:srgbClr val="3B0060"/>
    <a:srgbClr val="660066"/>
    <a:srgbClr val="F9F9F9"/>
    <a:srgbClr val="CCFFCC"/>
    <a:srgbClr val="E6B9B8"/>
    <a:srgbClr val="00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570" autoAdjust="0"/>
  </p:normalViewPr>
  <p:slideViewPr>
    <p:cSldViewPr>
      <p:cViewPr>
        <p:scale>
          <a:sx n="136" d="100"/>
          <a:sy n="136" d="100"/>
        </p:scale>
        <p:origin x="-228" y="-21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886482939632543E-2"/>
          <c:y val="9.8720618357729925E-2"/>
          <c:w val="0.8899303368328958"/>
          <c:h val="0.6561704607692749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 - сумма финансирования в млн.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499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1.24495971035897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30">
                <a:noFill/>
              </a:ln>
            </c:spPr>
            <c:txPr>
              <a:bodyPr/>
              <a:lstStyle/>
              <a:p>
                <a:pPr>
                  <a:defRPr sz="1396" b="1">
                    <a:solidFill>
                      <a:srgbClr val="7030A0"/>
                    </a:solidFill>
                    <a:latin typeface="+mj-lt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год*</c:v>
                </c:pt>
              </c:strCache>
            </c:strRef>
          </c:cat>
          <c:val>
            <c:numRef>
              <c:f>Sheet1!$B$2:$G$2</c:f>
              <c:numCache>
                <c:formatCode>0.00</c:formatCode>
                <c:ptCount val="6"/>
                <c:pt idx="0" formatCode="General">
                  <c:v>210.7</c:v>
                </c:pt>
                <c:pt idx="1">
                  <c:v>236.9</c:v>
                </c:pt>
                <c:pt idx="2">
                  <c:v>267.5</c:v>
                </c:pt>
                <c:pt idx="3">
                  <c:v>293</c:v>
                </c:pt>
                <c:pt idx="4">
                  <c:v>294.60000000000002</c:v>
                </c:pt>
                <c:pt idx="5">
                  <c:v>440.5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04192"/>
        <c:axId val="108505728"/>
      </c:barChart>
      <c:lineChart>
        <c:grouping val="standard"/>
        <c:varyColors val="0"/>
        <c:ser>
          <c:idx val="5"/>
          <c:order val="1"/>
          <c:tx>
            <c:strRef>
              <c:f>Sheet1!$A$3</c:f>
              <c:strCache>
                <c:ptCount val="1"/>
                <c:pt idx="0">
                  <c:v> - количество страхователей</c:v>
                </c:pt>
              </c:strCache>
            </c:strRef>
          </c:tx>
          <c:spPr>
            <a:ln w="28497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119685316952721E-2"/>
                  <c:y val="2.40434737281067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395159186251891E-2"/>
                  <c:y val="5.15436875815316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7030A0"/>
                        </a:solidFill>
                      </a:rPr>
                      <a:t>2 131</a:t>
                    </a:r>
                    <a:endParaRPr lang="en-US" dirty="0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499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1197" b="1">
                    <a:solidFill>
                      <a:srgbClr val="7030A0"/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год*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1862</c:v>
                </c:pt>
                <c:pt idx="1">
                  <c:v>1656</c:v>
                </c:pt>
                <c:pt idx="2">
                  <c:v>1559</c:v>
                </c:pt>
                <c:pt idx="3">
                  <c:v>1732</c:v>
                </c:pt>
                <c:pt idx="4">
                  <c:v>2131</c:v>
                </c:pt>
                <c:pt idx="5">
                  <c:v>2491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97920"/>
        <c:axId val="108497536"/>
      </c:lineChart>
      <c:catAx>
        <c:axId val="108497920"/>
        <c:scaling>
          <c:orientation val="minMax"/>
        </c:scaling>
        <c:delete val="0"/>
        <c:axPos val="b"/>
        <c:numFmt formatCode="#,##0.00" sourceLinked="0"/>
        <c:majorTickMark val="cross"/>
        <c:minorTickMark val="none"/>
        <c:tickLblPos val="nextTo"/>
        <c:spPr>
          <a:ln w="3166">
            <a:solidFill>
              <a:srgbClr val="000000"/>
            </a:solidFill>
            <a:prstDash val="solid"/>
          </a:ln>
        </c:spPr>
        <c:txPr>
          <a:bodyPr rot="0" vert="horz" anchor="b" anchorCtr="1"/>
          <a:lstStyle/>
          <a:p>
            <a:pPr>
              <a:defRPr sz="1396" b="1">
                <a:solidFill>
                  <a:srgbClr val="0707A9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8497536"/>
        <c:crosses val="autoZero"/>
        <c:auto val="1"/>
        <c:lblAlgn val="ctr"/>
        <c:lblOffset val="100"/>
        <c:noMultiLvlLbl val="0"/>
      </c:catAx>
      <c:valAx>
        <c:axId val="108497536"/>
        <c:scaling>
          <c:orientation val="minMax"/>
          <c:max val="25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65">
            <a:noFill/>
            <a:prstDash val="solid"/>
          </a:ln>
        </c:spPr>
        <c:txPr>
          <a:bodyPr rot="0" vert="horz"/>
          <a:lstStyle/>
          <a:p>
            <a:pPr>
              <a:defRPr sz="898">
                <a:solidFill>
                  <a:srgbClr val="CCFFCC"/>
                </a:solidFill>
              </a:defRPr>
            </a:pPr>
            <a:endParaRPr lang="ru-RU"/>
          </a:p>
        </c:txPr>
        <c:crossAx val="108497920"/>
        <c:crosses val="autoZero"/>
        <c:crossBetween val="between"/>
      </c:valAx>
      <c:catAx>
        <c:axId val="1085041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8505728"/>
        <c:crosses val="autoZero"/>
        <c:auto val="0"/>
        <c:lblAlgn val="ctr"/>
        <c:lblOffset val="100"/>
        <c:noMultiLvlLbl val="0"/>
      </c:catAx>
      <c:valAx>
        <c:axId val="108505728"/>
        <c:scaling>
          <c:orientation val="minMax"/>
          <c:max val="6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8504192"/>
        <c:crosses val="max"/>
        <c:crossBetween val="between"/>
      </c:valAx>
      <c:spPr>
        <a:noFill/>
        <a:ln w="25330">
          <a:noFill/>
        </a:ln>
      </c:spPr>
    </c:plotArea>
    <c:legend>
      <c:legendPos val="r"/>
      <c:layout>
        <c:manualLayout>
          <c:xMode val="edge"/>
          <c:yMode val="edge"/>
          <c:x val="1.0468098355551549E-3"/>
          <c:y val="0.89012034717251254"/>
          <c:w val="0.47552777777777777"/>
          <c:h val="0.10987965282748749"/>
        </c:manualLayout>
      </c:layout>
      <c:overlay val="0"/>
      <c:spPr>
        <a:noFill/>
        <a:ln w="25330">
          <a:noFill/>
        </a:ln>
      </c:spPr>
      <c:txPr>
        <a:bodyPr/>
        <a:lstStyle/>
        <a:p>
          <a:pPr>
            <a:defRPr sz="1396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67720199264632"/>
          <c:y val="8.5947016257193851E-2"/>
          <c:w val="0.46613948074045669"/>
          <c:h val="0.661625464825398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 prstMaterial="plastic"/>
          </c:spPr>
          <c:explosion val="7"/>
          <c:dPt>
            <c:idx val="0"/>
            <c:bubble3D val="0"/>
            <c:explosion val="0"/>
            <c:spPr>
              <a:solidFill>
                <a:srgbClr val="7030A0"/>
              </a:solidFill>
              <a:ln w="9513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1"/>
            <c:bubble3D val="0"/>
            <c:explosion val="3"/>
            <c:spPr>
              <a:solidFill>
                <a:srgbClr val="FF0000"/>
              </a:solidFill>
              <a:ln w="9513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2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3"/>
            <c:bubble3D val="0"/>
            <c:explosion val="8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4"/>
            <c:bubble3D val="0"/>
            <c:explosion val="50"/>
            <c:spPr>
              <a:solidFill>
                <a:schemeClr val="tx2">
                  <a:lumMod val="60000"/>
                  <a:lumOff val="40000"/>
                </a:schemeClr>
              </a:solidFill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5"/>
            <c:bubble3D val="0"/>
            <c:explosion val="46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6"/>
            <c:bubble3D val="0"/>
            <c:explosion val="42"/>
            <c:spPr>
              <a:solidFill>
                <a:srgbClr val="FFFF00"/>
              </a:solidFill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7"/>
            <c:bubble3D val="0"/>
            <c:explosion val="35"/>
            <c:spPr>
              <a:solidFill>
                <a:schemeClr val="accent2">
                  <a:lumMod val="75000"/>
                </a:schemeClr>
              </a:solidFill>
              <a:ln w="9513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8"/>
            <c:bubble3D val="0"/>
            <c:explosion val="25"/>
            <c:spPr>
              <a:solidFill>
                <a:srgbClr val="002060"/>
              </a:solidFill>
              <a:ln w="9513" cap="flat" cmpd="sng" algn="ctr">
                <a:noFill/>
                <a:prstDash val="solid"/>
              </a:ln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9"/>
            <c:bubble3D val="0"/>
            <c:explosion val="18"/>
            <c:spPr>
              <a:solidFill>
                <a:schemeClr val="bg1">
                  <a:lumMod val="50000"/>
                </a:schemeClr>
              </a:solidFill>
              <a:effectLst/>
              <a:scene3d>
                <a:camera prst="orthographicFront"/>
                <a:lightRig rig="threePt" dir="t"/>
              </a:scene3d>
              <a:sp3d prstMaterial="plastic"/>
            </c:spPr>
          </c:dPt>
          <c:dPt>
            <c:idx val="10"/>
            <c:bubble3D val="0"/>
          </c:dPt>
          <c:cat>
            <c:strRef>
              <c:f>Лист1!$A$2:$A$12</c:f>
              <c:strCache>
                <c:ptCount val="11"/>
                <c:pt idx="0">
                  <c:v>Приобретение работникам средств индивидуальной защиты</c:v>
                </c:pt>
                <c:pt idx="1">
                  <c:v>Проведение обязательных периодических медицинских осмотров (обследований) работников</c:v>
                </c:pt>
                <c:pt idx="2">
                  <c:v>Санаторно-курортное лечение работников</c:v>
                </c:pt>
                <c:pt idx="3">
                  <c:v>Проведение специальной оценки условий труда</c:v>
                </c:pt>
                <c:pt idx="4">
                  <c:v>Обучение по охране труда</c:v>
                </c:pt>
                <c:pt idx="5">
                  <c:v>Приобретение страхователями тахографов</c:v>
                </c:pt>
                <c:pt idx="6">
                  <c:v>Приобретение страхователями аптечек для оказания первой мед.помощи</c:v>
                </c:pt>
                <c:pt idx="7">
                  <c:v>Приобретение страхователеями алкотестеров</c:v>
                </c:pt>
                <c:pt idx="8">
                  <c:v> Приобретение приборов, устройств, оборудования</c:v>
                </c:pt>
                <c:pt idx="9">
                  <c:v>Проведение мероприятий по приведению уровней</c:v>
                </c:pt>
                <c:pt idx="10">
                  <c:v>Санаторно-курортное лечение предпенсионеров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20.6</c:v>
                </c:pt>
                <c:pt idx="1">
                  <c:v>29.2</c:v>
                </c:pt>
                <c:pt idx="2">
                  <c:v>17.2</c:v>
                </c:pt>
                <c:pt idx="3">
                  <c:v>8</c:v>
                </c:pt>
                <c:pt idx="4">
                  <c:v>0.5</c:v>
                </c:pt>
                <c:pt idx="5">
                  <c:v>0.1</c:v>
                </c:pt>
                <c:pt idx="6">
                  <c:v>0.2</c:v>
                </c:pt>
                <c:pt idx="7">
                  <c:v>0.1</c:v>
                </c:pt>
                <c:pt idx="8">
                  <c:v>0.1</c:v>
                </c:pt>
                <c:pt idx="9">
                  <c:v>0.8</c:v>
                </c:pt>
                <c:pt idx="10">
                  <c:v>23.2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0"/>
        <c:holeSize val="58"/>
      </c:doughnutChart>
    </c:plotArea>
    <c:plotVisOnly val="1"/>
    <c:dispBlanksAs val="zero"/>
    <c:showDLblsOverMax val="0"/>
  </c:chart>
  <c:txPr>
    <a:bodyPr/>
    <a:lstStyle/>
    <a:p>
      <a:pPr algn="ctr">
        <a:defRPr sz="799"/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0.00174</cdr:x>
      <cdr:y>0.19786</cdr:y>
    </cdr:from>
    <cdr:to>
      <cdr:x>0.07031</cdr:x>
      <cdr:y>0.31266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duotone>
            <a:schemeClr val="accent4">
              <a:shade val="45000"/>
              <a:satMod val="135000"/>
            </a:schemeClr>
            <a:prstClr val="white"/>
          </a:duotone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5875" y="884510"/>
          <a:ext cx="627007" cy="51319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0.00104</cdr:x>
      <cdr:y>0.55223</cdr:y>
    </cdr:from>
    <cdr:to>
      <cdr:x>0.07192</cdr:x>
      <cdr:y>0.6972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>
          <a:duotone>
            <a:schemeClr val="accent4">
              <a:shade val="45000"/>
              <a:satMod val="135000"/>
            </a:schemeClr>
            <a:prstClr val="white"/>
          </a:duotone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525" y="2468686"/>
          <a:ext cx="648072" cy="648072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0.57478</cdr:x>
      <cdr:y>0.76795</cdr:y>
    </cdr:from>
    <cdr:to>
      <cdr:x>0.67348</cdr:x>
      <cdr:y>0.84961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5244852" y="3732938"/>
          <a:ext cx="900633" cy="396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FFCC"/>
              </a:solidFill>
            </a:rPr>
            <a:t>8 %</a:t>
          </a:r>
        </a:p>
      </cdr:txBody>
    </cdr:sp>
  </cdr:relSizeAnchor>
  <cdr:relSizeAnchor xmlns:cdr="http://schemas.openxmlformats.org/drawingml/2006/chartDrawing">
    <cdr:from>
      <cdr:x>0.68529</cdr:x>
      <cdr:y>0.72039</cdr:y>
    </cdr:from>
    <cdr:to>
      <cdr:x>0.91507</cdr:x>
      <cdr:y>0.77655</cdr:y>
    </cdr:to>
    <cdr:sp macro="" textlink="">
      <cdr:nvSpPr>
        <cdr:cNvPr id="11" name="Прямоугольник 10"/>
        <cdr:cNvSpPr/>
      </cdr:nvSpPr>
      <cdr:spPr bwMode="auto">
        <a:xfrm xmlns:a="http://schemas.openxmlformats.org/drawingml/2006/main">
          <a:off x="6253204" y="3501752"/>
          <a:ext cx="2096731" cy="2729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2 144</a:t>
          </a:r>
          <a:r>
            <a:rPr lang="ru-RU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застрахованных</a:t>
          </a:r>
          <a:endParaRPr lang="ru-RU" sz="11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0.31017</cdr:x>
      <cdr:y>0.92778</cdr:y>
    </cdr:from>
    <cdr:to>
      <cdr:x>0.48284</cdr:x>
      <cdr:y>0.96799</cdr:y>
    </cdr:to>
    <cdr:sp macro="" textlink="">
      <cdr:nvSpPr>
        <cdr:cNvPr id="14" name="Прямоугольник 13"/>
        <cdr:cNvSpPr/>
      </cdr:nvSpPr>
      <cdr:spPr bwMode="auto">
        <a:xfrm xmlns:a="http://schemas.openxmlformats.org/drawingml/2006/main" rot="10800000" flipV="1">
          <a:off x="2830253" y="4509864"/>
          <a:ext cx="1575602" cy="195486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 smtClean="0">
              <a:latin typeface="Arial" pitchFamily="34" charset="0"/>
              <a:cs typeface="Arial" pitchFamily="34" charset="0"/>
            </a:rPr>
            <a:t>1 779 застрахованных</a:t>
          </a:r>
          <a:endParaRPr lang="ru-RU" sz="1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0.09253</cdr:x>
      <cdr:y>0.94254</cdr:y>
    </cdr:from>
    <cdr:to>
      <cdr:x>0.22703</cdr:x>
      <cdr:y>0.97015</cdr:y>
    </cdr:to>
    <cdr:sp macro="" textlink="">
      <cdr:nvSpPr>
        <cdr:cNvPr id="16" name="Прямоугольник 15"/>
        <cdr:cNvSpPr/>
      </cdr:nvSpPr>
      <cdr:spPr bwMode="auto">
        <a:xfrm xmlns:a="http://schemas.openxmlformats.org/drawingml/2006/main">
          <a:off x="844361" y="4581632"/>
          <a:ext cx="1227312" cy="134197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GB"/>
          </a:defPPr>
          <a:lvl1pPr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742950" indent="-28575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430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6002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574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10 приборов</a:t>
          </a:r>
          <a:endParaRPr lang="ru-RU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0.02012</cdr:x>
      <cdr:y>0.60035</cdr:y>
    </cdr:from>
    <cdr:to>
      <cdr:x>0.20551</cdr:x>
      <cdr:y>0.63258</cdr:y>
    </cdr:to>
    <cdr:sp macro="" textlink="">
      <cdr:nvSpPr>
        <cdr:cNvPr id="17" name="Прямоугольник 16"/>
        <cdr:cNvSpPr/>
      </cdr:nvSpPr>
      <cdr:spPr bwMode="auto">
        <a:xfrm xmlns:a="http://schemas.openxmlformats.org/drawingml/2006/main">
          <a:off x="183614" y="2918254"/>
          <a:ext cx="1691675" cy="15667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GB"/>
          </a:defPPr>
          <a:lvl1pPr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742950" indent="-28575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430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6002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574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1 009 аптечки</a:t>
          </a:r>
          <a:endParaRPr lang="ru-RU" sz="1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0.04609</cdr:x>
      <cdr:y>0.70557</cdr:y>
    </cdr:from>
    <cdr:to>
      <cdr:x>0.24337</cdr:x>
      <cdr:y>0.7352</cdr:y>
    </cdr:to>
    <cdr:sp macro="" textlink="">
      <cdr:nvSpPr>
        <cdr:cNvPr id="18" name="Прямоугольник 17"/>
        <cdr:cNvSpPr/>
      </cdr:nvSpPr>
      <cdr:spPr bwMode="auto">
        <a:xfrm xmlns:a="http://schemas.openxmlformats.org/drawingml/2006/main">
          <a:off x="420556" y="3429744"/>
          <a:ext cx="1800200" cy="144016"/>
        </a:xfrm>
        <a:prstGeom xmlns:a="http://schemas.openxmlformats.org/drawingml/2006/main" prst="rect">
          <a:avLst/>
        </a:prstGeom>
        <a:solidFill xmlns:a="http://schemas.openxmlformats.org/drawingml/2006/main">
          <a:srgbClr val="002060"/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en-GB"/>
          </a:defPPr>
          <a:lvl1pPr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742950" indent="-28575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430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6002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57400" indent="-228600" algn="l" defTabSz="449263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28</a:t>
          </a:r>
          <a:r>
            <a: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приборов</a:t>
          </a:r>
          <a:endParaRPr lang="ru-RU" sz="1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0.63005</cdr:x>
      <cdr:y>0.29079</cdr:y>
    </cdr:from>
    <cdr:to>
      <cdr:x>0.72875</cdr:x>
      <cdr:y>0.37834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5749148" y="1413520"/>
          <a:ext cx="900633" cy="4255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FFCC"/>
              </a:solidFill>
            </a:rPr>
            <a:t>29,</a:t>
          </a:r>
          <a:r>
            <a:rPr lang="ru-RU" sz="1600" b="1" dirty="0">
              <a:solidFill>
                <a:srgbClr val="CCFFCC"/>
              </a:solidFill>
            </a:rPr>
            <a:t>2</a:t>
          </a:r>
          <a:r>
            <a:rPr lang="ru-RU" sz="1600" b="1" dirty="0" smtClean="0">
              <a:solidFill>
                <a:srgbClr val="CCFFCC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0.44941</cdr:x>
      <cdr:y>0.15747</cdr:y>
    </cdr:from>
    <cdr:to>
      <cdr:x>0.53965</cdr:x>
      <cdr:y>0.24203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4100832" y="765448"/>
          <a:ext cx="823436" cy="411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FFCC"/>
              </a:solidFill>
            </a:rPr>
            <a:t>20,</a:t>
          </a:r>
          <a:r>
            <a:rPr lang="ru-RU" sz="1600" b="1" dirty="0">
              <a:solidFill>
                <a:srgbClr val="CCFFCC"/>
              </a:solidFill>
            </a:rPr>
            <a:t>6</a:t>
          </a:r>
          <a:r>
            <a:rPr lang="ru-RU" sz="1600" b="1" dirty="0" smtClean="0">
              <a:solidFill>
                <a:srgbClr val="CCFFCC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0.36963</cdr:x>
      <cdr:y>0.39449</cdr:y>
    </cdr:from>
    <cdr:to>
      <cdr:x>0.45022</cdr:x>
      <cdr:y>0.50253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3372884" y="1917576"/>
          <a:ext cx="735380" cy="5251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23%</a:t>
          </a:r>
        </a:p>
      </cdr:txBody>
    </cdr:sp>
  </cdr:relSizeAnchor>
  <cdr:relSizeAnchor xmlns:cdr="http://schemas.openxmlformats.org/drawingml/2006/chartDrawing">
    <cdr:from>
      <cdr:x>0.05827</cdr:x>
      <cdr:y>0.8389</cdr:y>
    </cdr:from>
    <cdr:to>
      <cdr:x>0.24766</cdr:x>
      <cdr:y>0.86852</cdr:y>
    </cdr:to>
    <cdr:sp macro="" textlink="">
      <cdr:nvSpPr>
        <cdr:cNvPr id="25" name="Прямоугольник 24"/>
        <cdr:cNvSpPr/>
      </cdr:nvSpPr>
      <cdr:spPr bwMode="auto">
        <a:xfrm xmlns:a="http://schemas.openxmlformats.org/drawingml/2006/main" rot="10800000" flipH="1" flipV="1">
          <a:off x="531753" y="4077816"/>
          <a:ext cx="1728175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 прибора</a:t>
          </a:r>
          <a:endParaRPr lang="ru-RU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0.5827</cdr:x>
      <cdr:y>0.37969</cdr:y>
    </cdr:from>
    <cdr:to>
      <cdr:x>0.67552</cdr:x>
      <cdr:y>0.45148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17100" y="1845645"/>
          <a:ext cx="846987" cy="348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0.51168</cdr:x>
      <cdr:y>0.36486</cdr:y>
    </cdr:from>
    <cdr:to>
      <cdr:x>0.61426</cdr:x>
      <cdr:y>0.48337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69028" y="177356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b="1" dirty="0" smtClean="0">
              <a:latin typeface="+mj-lt"/>
              <a:cs typeface="Arial" panose="020B0604020202020204" pitchFamily="34" charset="0"/>
            </a:rPr>
            <a:t>440</a:t>
          </a:r>
          <a:r>
            <a:rPr lang="en-US" sz="1400" b="1" dirty="0" smtClean="0">
              <a:latin typeface="+mj-lt"/>
              <a:cs typeface="Arial" panose="020B0604020202020204" pitchFamily="34" charset="0"/>
            </a:rPr>
            <a:t>,</a:t>
          </a:r>
          <a:r>
            <a:rPr lang="ru-RU" sz="1400" b="1" dirty="0">
              <a:latin typeface="+mj-lt"/>
              <a:cs typeface="Arial" panose="020B0604020202020204" pitchFamily="34" charset="0"/>
            </a:rPr>
            <a:t>5</a:t>
          </a:r>
          <a:r>
            <a:rPr lang="ru-RU" sz="1400" b="1" dirty="0" smtClean="0">
              <a:latin typeface="+mj-lt"/>
              <a:cs typeface="Arial" panose="020B0604020202020204" pitchFamily="34" charset="0"/>
            </a:rPr>
            <a:t> </a:t>
          </a:r>
        </a:p>
        <a:p xmlns:a="http://schemas.openxmlformats.org/drawingml/2006/main">
          <a:pPr algn="l"/>
          <a:r>
            <a:rPr lang="ru-RU" sz="1400" dirty="0" smtClean="0">
              <a:latin typeface="+mj-lt"/>
              <a:cs typeface="Arial" panose="020B0604020202020204" pitchFamily="34" charset="0"/>
            </a:rPr>
            <a:t>млн. руб.</a:t>
          </a:r>
          <a:endParaRPr lang="ru-RU" sz="1400" dirty="0"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0.15657</cdr:x>
      <cdr:y>0.03896</cdr:y>
    </cdr:from>
    <cdr:to>
      <cdr:x>0.44071</cdr:x>
      <cdr:y>0.18036</cdr:y>
    </cdr:to>
    <cdr:grpSp>
      <cdr:nvGrpSpPr>
        <cdr:cNvPr id="6" name="Группа 5"/>
        <cdr:cNvGrpSpPr/>
      </cdr:nvGrpSpPr>
      <cdr:grpSpPr>
        <a:xfrm xmlns:a="http://schemas.openxmlformats.org/drawingml/2006/main">
          <a:off x="1428694" y="189382"/>
          <a:ext cx="2592763" cy="687334"/>
          <a:chOff x="5277884" y="188332"/>
          <a:chExt cx="2592762" cy="687326"/>
        </a:xfrm>
      </cdr:grpSpPr>
      <cdr:sp macro="" textlink="">
        <cdr:nvSpPr>
          <cdr:cNvPr id="15" name="Прямоугольник 14"/>
          <cdr:cNvSpPr/>
        </cdr:nvSpPr>
        <cdr:spPr bwMode="auto">
          <a:xfrm xmlns:a="http://schemas.openxmlformats.org/drawingml/2006/main">
            <a:off x="5317100" y="621432"/>
            <a:ext cx="2304256" cy="25422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7030A0"/>
          </a:solidFill>
          <a:ln xmlns:a="http://schemas.openxmlformats.org/drawingml/2006/main">
            <a:noFill/>
            <a:headEnd type="none" w="med" len="med"/>
            <a:tailEnd type="none" w="med" len="med"/>
          </a:ln>
          <a:effectLst xmlns:a="http://schemas.openxmlformats.org/drawingml/2006/main"/>
          <a:extLst xmlns:a="http://schemas.openxmlformats.org/drawingml/2006/main"/>
        </cdr:spPr>
        <cdr:style>
          <a:lnRef xmlns:a="http://schemas.openxmlformats.org/drawingml/2006/main" idx="1">
            <a:schemeClr val="accent4"/>
          </a:lnRef>
          <a:fillRef xmlns:a="http://schemas.openxmlformats.org/drawingml/2006/main" idx="3">
            <a:schemeClr val="accent4"/>
          </a:fillRef>
          <a:effectRef xmlns:a="http://schemas.openxmlformats.org/drawingml/2006/main" idx="2">
            <a:schemeClr val="accent4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128 402 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СИЗ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5" name="TextBox 4"/>
          <cdr:cNvSpPr txBox="1"/>
        </cdr:nvSpPr>
        <cdr:spPr>
          <a:xfrm xmlns:a="http://schemas.openxmlformats.org/drawingml/2006/main">
            <a:off x="5277884" y="188332"/>
            <a:ext cx="2592762" cy="45518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lIns="36000" tIns="36000" rIns="36000" bIns="36000" rtlCol="0"/>
          <a:lstStyle xmlns:a="http://schemas.openxmlformats.org/drawingml/2006/main"/>
          <a:p xmlns:a="http://schemas.openxmlformats.org/drawingml/2006/main">
            <a:pPr algn="l"/>
            <a:r>
              <a:rPr lang="ru-RU" sz="1100" b="0" dirty="0" smtClean="0">
                <a:latin typeface="Arial" pitchFamily="34" charset="0"/>
                <a:cs typeface="Arial" pitchFamily="34" charset="0"/>
              </a:rPr>
              <a:t>Средства индивидуальной защиты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
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90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,8 млн. руб.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100" b="1" dirty="0"/>
          </a:p>
        </cdr:txBody>
      </cdr:sp>
    </cdr:grpSp>
  </cdr:relSizeAnchor>
  <cdr:relSizeAnchor xmlns:cdr="http://schemas.openxmlformats.org/drawingml/2006/chartDrawing">
    <cdr:from>
      <cdr:x>0.70107</cdr:x>
      <cdr:y>0.05377</cdr:y>
    </cdr:from>
    <cdr:to>
      <cdr:x>0.99107</cdr:x>
      <cdr:y>0.20419</cdr:y>
    </cdr:to>
    <cdr:grpSp>
      <cdr:nvGrpSpPr>
        <cdr:cNvPr id="7" name="Группа 6"/>
        <cdr:cNvGrpSpPr/>
      </cdr:nvGrpSpPr>
      <cdr:grpSpPr>
        <a:xfrm xmlns:a="http://schemas.openxmlformats.org/drawingml/2006/main">
          <a:off x="6397229" y="261372"/>
          <a:ext cx="2646236" cy="731180"/>
          <a:chOff x="6531903" y="1053480"/>
          <a:chExt cx="2997732" cy="731146"/>
        </a:xfrm>
      </cdr:grpSpPr>
      <cdr:sp macro="" textlink="">
        <cdr:nvSpPr>
          <cdr:cNvPr id="9" name="Прямоугольник 8"/>
          <cdr:cNvSpPr/>
        </cdr:nvSpPr>
        <cdr:spPr bwMode="auto">
          <a:xfrm xmlns:a="http://schemas.openxmlformats.org/drawingml/2006/main">
            <a:off x="6541236" y="1485528"/>
            <a:ext cx="2160241" cy="299098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0000"/>
          </a:solidFill>
          <a:ln xmlns:a="http://schemas.openxmlformats.org/drawingml/2006/main">
            <a:noFill/>
            <a:headEnd type="none" w="med" len="med"/>
            <a:tailEnd type="none" w="med" len="med"/>
          </a:ln>
          <a:effectLst xmlns:a="http://schemas.openxmlformats.org/drawingml/2006/main"/>
          <a:extLst xmlns:a="http://schemas.openxmlformats.org/drawingml/2006/main"/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2">
            <a:schemeClr val="dk1"/>
          </a:fillRef>
          <a:effectRef xmlns:a="http://schemas.openxmlformats.org/drawingml/2006/main" idx="1">
            <a:schemeClr val="dk1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85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726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застрахованных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8" name="TextBox 7"/>
          <cdr:cNvSpPr txBox="1"/>
        </cdr:nvSpPr>
        <cdr:spPr>
          <a:xfrm xmlns:a="http://schemas.openxmlformats.org/drawingml/2006/main">
            <a:off x="6531903" y="1053480"/>
            <a:ext cx="2997732" cy="4320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lIns="36000" tIns="36000" rIns="36000" bIns="36000" rtlCol="0"/>
          <a:lstStyle xmlns:a="http://schemas.openxmlformats.org/drawingml/2006/main"/>
          <a:p xmlns:a="http://schemas.openxmlformats.org/drawingml/2006/main">
            <a:pPr algn="l"/>
            <a:r>
              <a:rPr lang="ru-RU" sz="1100" dirty="0" smtClean="0">
                <a:latin typeface="Arial" pitchFamily="34" charset="0"/>
                <a:cs typeface="Arial" pitchFamily="34" charset="0"/>
              </a:rPr>
              <a:t>Периодические медицинские осмотры </a:t>
            </a:r>
          </a:p>
          <a:p xmlns:a="http://schemas.openxmlformats.org/drawingml/2006/main">
            <a:pPr algn="l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128,8 млн. руб. </a:t>
            </a:r>
            <a:endParaRPr lang="ru-RU" sz="1100" b="1" dirty="0">
              <a:latin typeface="Arial" pitchFamily="34" charset="0"/>
              <a:cs typeface="Arial" pitchFamily="34" charset="0"/>
            </a:endParaRPr>
          </a:p>
        </cdr:txBody>
      </cdr:sp>
    </cdr:grpSp>
  </cdr:relSizeAnchor>
  <cdr:relSizeAnchor xmlns:cdr="http://schemas.openxmlformats.org/drawingml/2006/chartDrawing">
    <cdr:from>
      <cdr:x>0.05398</cdr:x>
      <cdr:y>0.7352</cdr:y>
    </cdr:from>
    <cdr:to>
      <cdr:x>0.4109</cdr:x>
      <cdr:y>0.84917</cdr:y>
    </cdr:to>
    <cdr:sp macro="" textlink="">
      <cdr:nvSpPr>
        <cdr:cNvPr id="22" name="Прямоугольник 21"/>
        <cdr:cNvSpPr/>
      </cdr:nvSpPr>
      <cdr:spPr>
        <a:xfrm xmlns:a="http://schemas.openxmlformats.org/drawingml/2006/main">
          <a:off x="492564" y="3573760"/>
          <a:ext cx="3256840" cy="553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dirty="0" smtClean="0">
              <a:latin typeface="Arial" pitchFamily="34" charset="0"/>
              <a:cs typeface="Arial" pitchFamily="34" charset="0"/>
            </a:rPr>
            <a:t>Приобретение приборов, устройств, оборудования для обеспечения безопасности</a:t>
          </a:r>
        </a:p>
        <a:p xmlns:a="http://schemas.openxmlformats.org/drawingml/2006/main">
          <a:pPr algn="l"/>
          <a:r>
            <a:rPr lang="ru-RU" sz="1000" b="1" dirty="0" smtClean="0">
              <a:latin typeface="Arial" pitchFamily="34" charset="0"/>
              <a:cs typeface="Arial" pitchFamily="34" charset="0"/>
            </a:rPr>
            <a:t>0,2 млн. руб. (</a:t>
          </a:r>
          <a:r>
            <a:rPr lang="en-US" sz="1000" b="1" dirty="0" smtClean="0">
              <a:latin typeface="Arial" pitchFamily="34" charset="0"/>
              <a:cs typeface="Arial" pitchFamily="34" charset="0"/>
            </a:rPr>
            <a:t>0,1%)</a:t>
          </a:r>
          <a:endParaRPr lang="ru-RU" sz="10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0.47222</cdr:x>
      <cdr:y>0.37967</cdr:y>
    </cdr:from>
    <cdr:to>
      <cdr:x>0.51167</cdr:x>
      <cdr:y>0.45434</cdr:y>
    </cdr:to>
    <cdr:pic>
      <cdr:nvPicPr>
        <cdr:cNvPr id="26" name="Рисунок 2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duotone>
            <a:schemeClr val="accent4">
              <a:shade val="45000"/>
              <a:satMod val="135000"/>
            </a:schemeClr>
            <a:prstClr val="white"/>
          </a:duotone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308988" y="1845568"/>
          <a:ext cx="359980" cy="36296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0.57481</cdr:x>
      <cdr:y>0.57225</cdr:y>
    </cdr:from>
    <cdr:to>
      <cdr:x>0.65774</cdr:x>
      <cdr:y>0.68029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5245092" y="2781672"/>
          <a:ext cx="756708" cy="5251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CCFFCC"/>
              </a:solidFill>
            </a:rPr>
            <a:t>17,</a:t>
          </a:r>
          <a:r>
            <a:rPr lang="ru-RU" sz="1600" b="1" dirty="0">
              <a:solidFill>
                <a:srgbClr val="CCFFCC"/>
              </a:solidFill>
            </a:rPr>
            <a:t>2</a:t>
          </a:r>
          <a:r>
            <a:rPr lang="ru-RU" sz="1600" b="1" dirty="0" smtClean="0">
              <a:solidFill>
                <a:srgbClr val="CCFFCC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0.6695</cdr:x>
      <cdr:y>0.82763</cdr:y>
    </cdr:from>
    <cdr:to>
      <cdr:x>0.9457</cdr:x>
      <cdr:y>0.96799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6109188" y="4023071"/>
          <a:ext cx="2520311" cy="682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1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0.02745</cdr:x>
      <cdr:y>0.21672</cdr:y>
    </cdr:from>
    <cdr:to>
      <cdr:x>0.39834</cdr:x>
      <cdr:y>0.34446</cdr:y>
    </cdr:to>
    <cdr:grpSp>
      <cdr:nvGrpSpPr>
        <cdr:cNvPr id="10" name="Группа 9"/>
        <cdr:cNvGrpSpPr/>
      </cdr:nvGrpSpPr>
      <cdr:grpSpPr>
        <a:xfrm xmlns:a="http://schemas.openxmlformats.org/drawingml/2006/main">
          <a:off x="250480" y="1053460"/>
          <a:ext cx="3384353" cy="620934"/>
          <a:chOff x="1068628" y="621432"/>
          <a:chExt cx="2707997" cy="620913"/>
        </a:xfrm>
      </cdr:grpSpPr>
      <cdr:sp macro="" textlink="">
        <cdr:nvSpPr>
          <cdr:cNvPr id="27" name="Прямоугольник 26"/>
          <cdr:cNvSpPr/>
        </cdr:nvSpPr>
        <cdr:spPr bwMode="auto">
          <a:xfrm xmlns:a="http://schemas.openxmlformats.org/drawingml/2006/main">
            <a:off x="1068628" y="981459"/>
            <a:ext cx="1944253" cy="260886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5">
              <a:lumMod val="40000"/>
              <a:lumOff val="60000"/>
            </a:schemeClr>
          </a:solidFill>
          <a:ln xmlns:a="http://schemas.openxmlformats.org/drawingml/2006/main">
            <a:noFill/>
            <a:headEnd type="none" w="med" len="med"/>
            <a:tailEnd type="none" w="med" len="med"/>
          </a:ln>
          <a:extLst xmlns:a="http://schemas.openxmlformats.org/drawingml/2006/main"/>
        </cdr:spPr>
        <cdr:style>
          <a:lnRef xmlns:a="http://schemas.openxmlformats.org/drawingml/2006/main" idx="1">
            <a:schemeClr val="accent6"/>
          </a:lnRef>
          <a:fillRef xmlns:a="http://schemas.openxmlformats.org/drawingml/2006/main" idx="2">
            <a:schemeClr val="accent6"/>
          </a:fillRef>
          <a:effectRef xmlns:a="http://schemas.openxmlformats.org/drawingml/2006/main" idx="1">
            <a:schemeClr val="accent6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застрахованных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31" name="TextBox 1"/>
          <cdr:cNvSpPr txBox="1"/>
        </cdr:nvSpPr>
        <cdr:spPr>
          <a:xfrm xmlns:a="http://schemas.openxmlformats.org/drawingml/2006/main">
            <a:off x="1068628" y="621432"/>
            <a:ext cx="2707997" cy="36002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36000" tIns="0" rIns="36000" bIns="0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ru-RU" sz="1100" b="0" dirty="0" smtClean="0">
                <a:latin typeface="Arial" pitchFamily="34" charset="0"/>
                <a:cs typeface="Arial" pitchFamily="34" charset="0"/>
              </a:rPr>
              <a:t>Санаторно-кур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ортное л</a:t>
            </a:r>
            <a:r>
              <a:rPr lang="ru-RU" sz="1100" b="0" dirty="0" smtClean="0">
                <a:latin typeface="Arial" pitchFamily="34" charset="0"/>
                <a:cs typeface="Arial" pitchFamily="34" charset="0"/>
              </a:rPr>
              <a:t>ечение</a:t>
            </a:r>
            <a:r>
              <a:rPr lang="en-US" sz="11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предпенсионеров
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102,5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млн. руб.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100" b="1" dirty="0"/>
          </a:p>
        </cdr:txBody>
      </cdr:sp>
    </cdr:grpSp>
  </cdr:relSizeAnchor>
  <cdr:relSizeAnchor xmlns:cdr="http://schemas.openxmlformats.org/drawingml/2006/chartDrawing">
    <cdr:from>
      <cdr:x>0.47222</cdr:x>
      <cdr:y>0.61669</cdr:y>
    </cdr:from>
    <cdr:to>
      <cdr:x>0.54726</cdr:x>
      <cdr:y>0.7352</cdr:y>
    </cdr:to>
    <cdr:sp macro="" textlink="">
      <cdr:nvSpPr>
        <cdr:cNvPr id="32" name="Прямоугольник 31"/>
        <cdr:cNvSpPr/>
      </cdr:nvSpPr>
      <cdr:spPr>
        <a:xfrm xmlns:a="http://schemas.openxmlformats.org/drawingml/2006/main">
          <a:off x="4308988" y="2997696"/>
          <a:ext cx="6847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rgbClr val="CCFFCC"/>
              </a:solidFill>
            </a:rPr>
            <a:t>8</a:t>
          </a:r>
          <a:r>
            <a:rPr lang="ru-RU" sz="1600" b="1" dirty="0" smtClean="0">
              <a:solidFill>
                <a:srgbClr val="CCFFCC"/>
              </a:solidFill>
            </a:rPr>
            <a:t> %</a:t>
          </a:r>
        </a:p>
      </cdr:txBody>
    </cdr:sp>
  </cdr:relSizeAnchor>
  <cdr:relSizeAnchor xmlns:cdr="http://schemas.openxmlformats.org/drawingml/2006/chartDrawing">
    <cdr:from>
      <cdr:x>0.55113</cdr:x>
      <cdr:y>0.82408</cdr:y>
    </cdr:from>
    <cdr:to>
      <cdr:x>0.81944</cdr:x>
      <cdr:y>0.94607</cdr:y>
    </cdr:to>
    <cdr:grpSp>
      <cdr:nvGrpSpPr>
        <cdr:cNvPr id="29" name="Группа 28"/>
        <cdr:cNvGrpSpPr/>
      </cdr:nvGrpSpPr>
      <cdr:grpSpPr>
        <a:xfrm xmlns:a="http://schemas.openxmlformats.org/drawingml/2006/main">
          <a:off x="5029034" y="4005791"/>
          <a:ext cx="2448316" cy="592984"/>
          <a:chOff x="3732924" y="4033761"/>
          <a:chExt cx="2448272" cy="592965"/>
        </a:xfrm>
      </cdr:grpSpPr>
      <cdr:sp macro="" textlink="">
        <cdr:nvSpPr>
          <cdr:cNvPr id="12" name="Прямоугольник 11"/>
          <cdr:cNvSpPr/>
        </cdr:nvSpPr>
        <cdr:spPr bwMode="auto">
          <a:xfrm xmlns:a="http://schemas.openxmlformats.org/drawingml/2006/main">
            <a:off x="3732957" y="4365840"/>
            <a:ext cx="1944253" cy="260886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00B050"/>
          </a:solidFill>
          <a:ln xmlns:a="http://schemas.openxmlformats.org/drawingml/2006/main">
            <a:noFill/>
            <a:headEnd type="none" w="med" len="med"/>
            <a:tailEnd type="none" w="med" len="med"/>
          </a:ln>
          <a:extLst xmlns:a="http://schemas.openxmlformats.org/drawingml/2006/main"/>
        </cdr:spPr>
        <cdr:style>
          <a:lnRef xmlns:a="http://schemas.openxmlformats.org/drawingml/2006/main" idx="1">
            <a:schemeClr val="accent6"/>
          </a:lnRef>
          <a:fillRef xmlns:a="http://schemas.openxmlformats.org/drawingml/2006/main" idx="2">
            <a:schemeClr val="accent6"/>
          </a:fillRef>
          <a:effectRef xmlns:a="http://schemas.openxmlformats.org/drawingml/2006/main" idx="1">
            <a:schemeClr val="accent6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square" lIns="91440" tIns="45720" rIns="91440" bIns="45720" numCol="1" anchor="ctr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609 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рабочих мест</a:t>
            </a:r>
            <a:endParaRPr lang="ru-RU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cdr:txBody>
      </cdr:sp>
      <cdr:sp macro="" textlink="">
        <cdr:nvSpPr>
          <cdr:cNvPr id="33" name="TextBox 1"/>
          <cdr:cNvSpPr txBox="1"/>
        </cdr:nvSpPr>
        <cdr:spPr>
          <a:xfrm xmlns:a="http://schemas.openxmlformats.org/drawingml/2006/main">
            <a:off x="3732924" y="4033761"/>
            <a:ext cx="2448272" cy="360017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lIns="36000" tIns="0" rIns="36000" bIns="0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ru-RU" sz="1100" b="0" dirty="0" smtClean="0">
                <a:latin typeface="Arial" pitchFamily="34" charset="0"/>
                <a:cs typeface="Arial" pitchFamily="34" charset="0"/>
              </a:rPr>
              <a:t>Специальная оценка условий труда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
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35,2 млн. руб.</a:t>
            </a:r>
            <a:endParaRPr lang="ru-RU" sz="1100" b="1" dirty="0"/>
          </a:p>
        </cdr:txBody>
      </cdr:sp>
    </cdr:grpSp>
  </cdr:relSizeAnchor>
  <cdr:relSizeAnchor xmlns:cdr="http://schemas.openxmlformats.org/drawingml/2006/chartDrawing">
    <cdr:from>
      <cdr:x>0.68529</cdr:x>
      <cdr:y>0.61879</cdr:y>
    </cdr:from>
    <cdr:to>
      <cdr:x>0.99694</cdr:x>
      <cdr:y>0.75211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6253204" y="3007901"/>
          <a:ext cx="284380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100" b="0" dirty="0" smtClean="0">
              <a:latin typeface="Arial" pitchFamily="34" charset="0"/>
              <a:cs typeface="Arial" pitchFamily="34" charset="0"/>
            </a:rPr>
            <a:t>Санаторно-кур</a:t>
          </a:r>
          <a:r>
            <a:rPr lang="ru-RU" dirty="0" smtClean="0">
              <a:latin typeface="Arial" pitchFamily="34" charset="0"/>
              <a:cs typeface="Arial" pitchFamily="34" charset="0"/>
            </a:rPr>
            <a:t>ортное л</a:t>
          </a:r>
          <a:r>
            <a:rPr lang="ru-RU" sz="1100" b="0" dirty="0" smtClean="0">
              <a:latin typeface="Arial" pitchFamily="34" charset="0"/>
              <a:cs typeface="Arial" pitchFamily="34" charset="0"/>
            </a:rPr>
            <a:t>ечение</a:t>
          </a:r>
          <a:r>
            <a:rPr lang="en-US" sz="1100" b="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100" dirty="0" smtClean="0">
              <a:latin typeface="Arial" pitchFamily="34" charset="0"/>
              <a:cs typeface="Arial" pitchFamily="34" charset="0"/>
            </a:rPr>
            <a:t>работников, занятых во вредных условиях труда
</a:t>
          </a:r>
          <a:r>
            <a:rPr lang="ru-RU" b="1" dirty="0" smtClean="0">
              <a:latin typeface="Arial" pitchFamily="34" charset="0"/>
              <a:cs typeface="Arial" pitchFamily="34" charset="0"/>
            </a:rPr>
            <a:t>75,6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 млн. руб.</a:t>
          </a:r>
          <a:r>
            <a:rPr lang="en-US" sz="1100" b="1" dirty="0" smtClean="0">
              <a:latin typeface="Arial" pitchFamily="34" charset="0"/>
              <a:cs typeface="Arial" pitchFamily="34" charset="0"/>
            </a:rPr>
            <a:t>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</cdr:x>
      <cdr:y>0.50436</cdr:y>
    </cdr:from>
    <cdr:to>
      <cdr:x>0.19602</cdr:x>
      <cdr:y>0.52781</cdr:y>
    </cdr:to>
    <cdr:sp macro="" textlink="">
      <cdr:nvSpPr>
        <cdr:cNvPr id="30" name="Прямоугольник 29"/>
        <cdr:cNvSpPr/>
      </cdr:nvSpPr>
      <cdr:spPr bwMode="auto">
        <a:xfrm xmlns:a="http://schemas.openxmlformats.org/drawingml/2006/main">
          <a:off x="0" y="2451653"/>
          <a:ext cx="1788708" cy="11399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7</a:t>
          </a:r>
          <a:r>
            <a:rPr lang="ru-RU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рабочих мест</a:t>
          </a:r>
          <a:endParaRPr lang="ru-RU" sz="1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0.03959</cdr:x>
      <cdr:y>0.63151</cdr:y>
    </cdr:from>
    <cdr:to>
      <cdr:x>0.3965</cdr:x>
      <cdr:y>0.71382</cdr:y>
    </cdr:to>
    <cdr:sp macro="" textlink="">
      <cdr:nvSpPr>
        <cdr:cNvPr id="36" name="Прямоугольник 35"/>
        <cdr:cNvSpPr/>
      </cdr:nvSpPr>
      <cdr:spPr>
        <a:xfrm xmlns:a="http://schemas.openxmlformats.org/drawingml/2006/main">
          <a:off x="361214" y="3069704"/>
          <a:ext cx="3256840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000" dirty="0">
              <a:latin typeface="Arial" pitchFamily="34" charset="0"/>
              <a:cs typeface="Arial" pitchFamily="34" charset="0"/>
            </a:rPr>
            <a:t>А</a:t>
          </a:r>
          <a:r>
            <a:rPr lang="ru-RU" sz="1000" dirty="0" smtClean="0">
              <a:latin typeface="Arial" pitchFamily="34" charset="0"/>
              <a:cs typeface="Arial" pitchFamily="34" charset="0"/>
            </a:rPr>
            <a:t>лкотестеры</a:t>
          </a:r>
        </a:p>
        <a:p xmlns:a="http://schemas.openxmlformats.org/drawingml/2006/main">
          <a:pPr algn="l"/>
          <a:r>
            <a:rPr lang="ru-RU" sz="1000" b="1" dirty="0" smtClean="0">
              <a:latin typeface="Arial" pitchFamily="34" charset="0"/>
              <a:cs typeface="Arial" pitchFamily="34" charset="0"/>
            </a:rPr>
            <a:t>0,6 млн. руб. (</a:t>
          </a:r>
          <a:r>
            <a:rPr lang="en-US" sz="1000" b="1" dirty="0" smtClean="0">
              <a:latin typeface="Arial" pitchFamily="34" charset="0"/>
              <a:cs typeface="Arial" pitchFamily="34" charset="0"/>
            </a:rPr>
            <a:t>0,1%)</a:t>
          </a:r>
          <a:endParaRPr lang="ru-RU" sz="10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05171E-F9FB-41FD-AB9F-5F465E1FCC1C}" type="datetimeFigureOut">
              <a:rPr lang="ru-RU"/>
              <a:pPr>
                <a:defRPr/>
              </a:pPr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32B29B-20C9-4A18-ABE2-0A7239DF5C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64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961" tIns="46481" rIns="92961" bIns="4648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96CBC9-D204-4DAD-B2D3-8A58253B044D}" type="datetimeFigureOut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1" tIns="46481" rIns="92961" bIns="4648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961" tIns="46481" rIns="92961" bIns="4648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2961" tIns="46481" rIns="92961" bIns="4648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2961" tIns="46481" rIns="92961" bIns="464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4FB5114-DF6B-437A-A3D4-EB06FD61D7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29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7804AD-EB0A-4C57-865E-362ACB1BA045}" type="slidenum">
              <a:rPr lang="ru-RU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37BAAF-E843-4546-B32C-FDE3D7E33CD3}" type="slidenum">
              <a:rPr lang="ru-RU" altLang="ru-RU">
                <a:solidFill>
                  <a:srgbClr val="00000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pPr/>
              <a:t>10</a:t>
            </a:fld>
            <a:endParaRPr lang="ru-RU" altLang="ru-RU">
              <a:solidFill>
                <a:srgbClr val="000000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675" y="742950"/>
            <a:ext cx="6605588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788CDB-F7B2-4EB2-B6F6-8FC76DBCFA2F}" type="slidenum">
              <a:rPr lang="ru-RU">
                <a:solidFill>
                  <a:srgbClr val="000000"/>
                </a:solidFill>
                <a:latin typeface="Calibri" pitchFamily="34" charset="0"/>
              </a:rPr>
              <a:pPr/>
              <a:t>15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4591C-6CED-4C50-AEFE-3E8EBA0B4841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56775-65AC-4598-A85B-F89A9B07E8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6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4DEB-0983-4B74-B3CA-7F59C47912B2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F2054-91B9-4E1F-A91D-F941953F69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1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3498B-B80C-487C-96DF-3F4191AE7B68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00EEA-4066-4750-AEEB-DF62B2CDDA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1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026C1-A226-4851-AB38-3A342E32F75F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10C2B-4AB0-49FE-BF0B-78D7E84B4F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AF13-269E-4095-8AFD-96914DF29F1D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0EBAF-806B-47B6-8CF5-C4F4A8BB31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1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BA24-38B4-4D01-A287-CD8413D1046A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7672A-198A-4E73-A924-218CAF1EF3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0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BF58-0D33-4428-949B-CA0A21567612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85C3E-9261-4080-9723-DB2FD024AD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8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6914-B675-483A-8E91-CC6F3D79F0F7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BD909-E5E9-4BCC-8692-9423834C52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95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EE5F-2578-47DC-B643-E6FADC5A4A6D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49112-C83B-44FA-A131-CFF1E3BA0A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3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8D40-BAC2-40D6-8E3C-106D01311726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03C3-B548-448D-A4E7-8F05E89797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9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67C6A-7120-4526-BE97-C99FB8D5AB50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957D1-9AC7-4C3F-A686-05888618ED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4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0598DE-505B-4E1A-A373-E2D73B4276F8}" type="datetime1">
              <a:rPr lang="ru-RU"/>
              <a:pPr>
                <a:defRPr/>
              </a:pPr>
              <a:t>23.09.2019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226148F-6E64-460D-92B1-003F5EF4DB6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6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428625" y="4667250"/>
            <a:ext cx="83581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marL="342900" indent="-342900"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itchFamily="2" charset="2"/>
              <a:buNone/>
            </a:pPr>
            <a:endParaRPr lang="ru-RU" altLang="ru-RU" sz="1200" b="1" i="1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8575" y="4876800"/>
            <a:ext cx="9172575" cy="298450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707A9"/>
                </a:solidFill>
                <a:cs typeface="Times New Roman" pitchFamily="18" charset="0"/>
              </a:rPr>
              <a:t>24 сентября 2019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1463" y="2571750"/>
            <a:ext cx="8959882" cy="0"/>
          </a:xfrm>
          <a:prstGeom prst="line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957388" y="1044575"/>
            <a:ext cx="6807200" cy="1570038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altLang="ru-RU" sz="24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ФИНАНСОВОЕ ОБЕСПЕЧЕНИЕ ПРЕДУПРЕДИТЕЛЬНЫХ МЕР</a:t>
            </a:r>
            <a:r>
              <a:rPr lang="en-US" altLang="ru-RU" sz="24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ПО СОКРАЩЕНИЮ ПРОИЗВОДСТВЕННОГО ТРАВМАТИЗМА </a:t>
            </a:r>
            <a:endParaRPr lang="en-US" altLang="ru-RU" sz="2400" b="1" dirty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  <a:p>
            <a:pPr defTabSz="449252" eaLnBrk="1" hangingPunct="1">
              <a:defRPr/>
            </a:pPr>
            <a:r>
              <a:rPr lang="ru-RU" altLang="ru-RU" sz="24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И ПРОФЕССИОНАЛЬНЫХ ЗАБОЛЕВАНИЙ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43438" y="2787650"/>
            <a:ext cx="4471987" cy="1454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eaLnBrk="1" hangingPunct="1">
              <a:defRPr/>
            </a:pPr>
            <a:r>
              <a:rPr lang="ru-RU" sz="1600" dirty="0">
                <a:solidFill>
                  <a:srgbClr val="0707A9"/>
                </a:solidFill>
                <a:cs typeface="Times New Roman" pitchFamily="18" charset="0"/>
              </a:rPr>
              <a:t>Начальник отдела страхования профессиональных рисков </a:t>
            </a:r>
          </a:p>
          <a:p>
            <a:pPr eaLnBrk="1" hangingPunct="1">
              <a:defRPr/>
            </a:pPr>
            <a:r>
              <a:rPr lang="ru-RU" sz="1600" dirty="0">
                <a:solidFill>
                  <a:srgbClr val="0707A9"/>
                </a:solidFill>
                <a:cs typeface="Times New Roman" pitchFamily="18" charset="0"/>
              </a:rPr>
              <a:t>Государственного учреждения – регионального отделения Фонда социального страхования Российской Федерации по Республике Татарстан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cs typeface="Times New Roman" pitchFamily="18" charset="0"/>
              </a:rPr>
              <a:t>А.Ю. Гильмеев</a:t>
            </a:r>
          </a:p>
        </p:txBody>
      </p:sp>
      <p:pic>
        <p:nvPicPr>
          <p:cNvPr id="4103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89050"/>
            <a:ext cx="13128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07505" y="828675"/>
            <a:ext cx="9217024" cy="56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7500" tIns="35100" rIns="67500" bIns="35100">
            <a:spAutoFit/>
          </a:bodyPr>
          <a:lstStyle/>
          <a:p>
            <a:pPr marL="66675" eaLnBrk="1" hangingPunct="1">
              <a:buSzPct val="100000"/>
              <a:tabLst>
                <a:tab pos="66675" algn="l"/>
                <a:tab pos="752475" algn="l"/>
                <a:tab pos="1438275" algn="l"/>
                <a:tab pos="2124075" algn="l"/>
                <a:tab pos="2809875" algn="l"/>
                <a:tab pos="3495675" algn="l"/>
                <a:tab pos="4181475" algn="l"/>
                <a:tab pos="4867275" algn="l"/>
                <a:tab pos="5553075" algn="l"/>
                <a:tab pos="6238875" algn="l"/>
                <a:tab pos="6924675" algn="l"/>
                <a:tab pos="7610475" algn="l"/>
              </a:tabLst>
            </a:pPr>
            <a:r>
              <a:rPr lang="ru-RU" altLang="ru-RU" sz="1600" b="1" dirty="0" smtClean="0">
                <a:solidFill>
                  <a:srgbClr val="558ED5"/>
                </a:solidFill>
                <a:ea typeface="Lucida Sans Unicode" pitchFamily="34" charset="0"/>
                <a:cs typeface="Lucida Sans Unicode" pitchFamily="34" charset="0"/>
              </a:rPr>
              <a:t>ВОЗМЕЩЕНИЕ ВРЕДА, ПРИЧИНЕННОГО ЖИЗНИ И ЗДОРОВЬЮ ЗАСТРАХОВАННОГО ПРИ ИСПОЛНЕНИИ ИМ ОБЯЗАННОСТЕЙ ПО ТРУДОВОМУ ДОГОВОРУ</a:t>
            </a:r>
            <a:endParaRPr lang="ru-RU" altLang="ru-RU" sz="1600" b="1" dirty="0">
              <a:solidFill>
                <a:srgbClr val="558ED5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650" y="-17463"/>
            <a:ext cx="7920038" cy="5842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SzPct val="100000"/>
              <a:defRPr/>
            </a:pPr>
            <a:r>
              <a:rPr lang="ru-RU" altLang="ru-RU" sz="1600" b="1" dirty="0">
                <a:solidFill>
                  <a:srgbClr val="0707A9"/>
                </a:solidFill>
                <a:latin typeface="+mj-lt"/>
                <a:cs typeface="Times New Roman" pitchFamily="18" charset="0"/>
              </a:rPr>
              <a:t>ЗАДАЧИ</a:t>
            </a:r>
            <a:r>
              <a:rPr lang="en-US" altLang="ru-RU" sz="1600" b="1" dirty="0">
                <a:solidFill>
                  <a:srgbClr val="0707A9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altLang="ru-RU" sz="1600" b="1" dirty="0">
                <a:solidFill>
                  <a:srgbClr val="0707A9"/>
                </a:solidFill>
                <a:latin typeface="+mj-lt"/>
                <a:cs typeface="Times New Roman" pitchFamily="18" charset="0"/>
              </a:rPr>
              <a:t>ОБЯЗАТЕЛЬНОГО  СОЦИАЛЬНОГО СТРАХОВАНИЯ</a:t>
            </a:r>
            <a:r>
              <a:rPr lang="ru-RU" altLang="ru-RU" sz="1600" dirty="0">
                <a:solidFill>
                  <a:srgbClr val="0707A9"/>
                </a:solidFill>
                <a:latin typeface="+mj-lt"/>
                <a:cs typeface="Times New Roman" pitchFamily="18" charset="0"/>
              </a:rPr>
              <a:t> </a:t>
            </a:r>
            <a:endParaRPr lang="ru-RU" altLang="ru-RU" sz="1600" dirty="0" smtClean="0">
              <a:solidFill>
                <a:srgbClr val="0707A9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buSzPct val="100000"/>
              <a:defRPr/>
            </a:pPr>
            <a:r>
              <a:rPr lang="ru-RU" altLang="ru-RU" sz="1600" dirty="0" smtClean="0">
                <a:solidFill>
                  <a:srgbClr val="0707A9"/>
                </a:solidFill>
                <a:latin typeface="+mj-lt"/>
                <a:cs typeface="Times New Roman" pitchFamily="18" charset="0"/>
              </a:rPr>
              <a:t>ОТ </a:t>
            </a:r>
            <a:r>
              <a:rPr lang="ru-RU" altLang="ru-RU" sz="1600" dirty="0">
                <a:solidFill>
                  <a:srgbClr val="0707A9"/>
                </a:solidFill>
                <a:latin typeface="+mj-lt"/>
                <a:cs typeface="Times New Roman" pitchFamily="18" charset="0"/>
              </a:rPr>
              <a:t>НЕСЧАСТНЫХ СЛУЧАЕВ НА ПРОИЗВОДСТВЕ И ПРОФЕССИОНАЛЬНЫХ ЗАБОЛЕВАНИЙ </a:t>
            </a:r>
          </a:p>
        </p:txBody>
      </p:sp>
      <p:pic>
        <p:nvPicPr>
          <p:cNvPr id="16" name="Picture 20" descr="Картинки по запросу icon лекарства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50" y="3383151"/>
            <a:ext cx="459299" cy="45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14" descr="Картинки по запросу icon хирург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405188"/>
            <a:ext cx="5000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Изображение 3" descr="FSS-logo_png_transparent_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5" name="Группа 4"/>
          <p:cNvGrpSpPr>
            <a:grpSpLocks/>
          </p:cNvGrpSpPr>
          <p:nvPr/>
        </p:nvGrpSpPr>
        <p:grpSpPr bwMode="auto">
          <a:xfrm>
            <a:off x="900113" y="3455988"/>
            <a:ext cx="8064375" cy="925512"/>
            <a:chOff x="1185723" y="3493363"/>
            <a:chExt cx="6904562" cy="925881"/>
          </a:xfrm>
        </p:grpSpPr>
        <p:sp>
          <p:nvSpPr>
            <p:cNvPr id="12" name="TextBox 11"/>
            <p:cNvSpPr txBox="1"/>
            <p:nvPr/>
          </p:nvSpPr>
          <p:spPr>
            <a:xfrm>
              <a:off x="2875152" y="3507854"/>
              <a:ext cx="5215133" cy="838038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>
                <a:defRPr sz="1400" b="1">
                  <a:solidFill>
                    <a:schemeClr val="lt1"/>
                  </a:solidFill>
                  <a:latin typeface="Garamond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eaLnBrk="1" hangingPunct="1">
                <a:defRPr/>
              </a:pPr>
              <a:r>
                <a:rPr lang="ru-RU" sz="15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Медицинская, социальная и </a:t>
              </a:r>
              <a:r>
                <a:rPr lang="ru-RU" sz="15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профессиональная реабилитация застрахованных граждан </a:t>
              </a:r>
            </a:p>
            <a:p>
              <a:pPr eaLnBrk="1" hangingPunct="1">
                <a:defRPr/>
              </a:pPr>
              <a:r>
                <a:rPr lang="ru-RU" sz="1500" b="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(оплата лечения, лекарств, протезов, технических средств реабилитации, санаторно-курортного лечения и т.д.)</a:t>
              </a:r>
              <a:endParaRPr lang="ru-RU" sz="1500" b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4" descr="Картинки по запросу icon протез ноги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869" y="3926873"/>
              <a:ext cx="658041" cy="47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0" descr="Картинки по запросу инвалидное кресло icon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4390" y="3931568"/>
              <a:ext cx="487910" cy="4716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51" name="Picture 8" descr="Картинки по запросу icon хирургия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723" y="3931568"/>
              <a:ext cx="487676" cy="487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4" descr="Картинки по запросу icon обучение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1918" y="3493363"/>
              <a:ext cx="470676" cy="437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197133" y="1896249"/>
            <a:ext cx="8248492" cy="980141"/>
            <a:chOff x="1197133" y="1896249"/>
            <a:chExt cx="8248492" cy="980141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2810345" y="2056874"/>
              <a:ext cx="6635280" cy="65889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>
                <a:defRPr sz="1400" b="1">
                  <a:solidFill>
                    <a:schemeClr val="lt1"/>
                  </a:solidFill>
                  <a:latin typeface="Garamond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eaLnBrk="1" hangingPunct="1">
                <a:defRPr/>
              </a:pPr>
              <a:r>
                <a:rPr lang="ru-RU" sz="15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Страховые выплаты пострадавшим от несчастных случаев на производстве и профессиональных заболеваний </a:t>
              </a:r>
              <a:endPara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defRPr/>
              </a:pPr>
              <a:r>
                <a:rPr lang="ru-RU" sz="1500" b="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500" b="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единовременные, ежемесячные)</a:t>
              </a:r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7133" y="1896249"/>
              <a:ext cx="972078" cy="980141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73113" y="6350"/>
            <a:ext cx="8020050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GB"/>
            </a:defPPr>
            <a:lvl1pPr defTabSz="449263">
              <a:defRPr sz="1700" b="1">
                <a:solidFill>
                  <a:srgbClr val="0707A9"/>
                </a:solidFill>
                <a:latin typeface="Times New Roman" pitchFamily="18" charset="0"/>
                <a:ea typeface="Microsoft YaHei"/>
                <a:cs typeface="Times New Roman" pitchFamily="18" charset="0"/>
              </a:defRPr>
            </a:lvl1pPr>
            <a:lvl2pPr marL="742950" indent="-28575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marL="11430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marL="16002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marL="20574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defRPr/>
            </a:pPr>
            <a:r>
              <a:rPr lang="ru-RU" sz="1600" dirty="0" smtClean="0">
                <a:latin typeface="+mj-lt"/>
              </a:rPr>
              <a:t>КОМПЛЕКСНАЯ РЕАБИЛИТАЦИЯ </a:t>
            </a:r>
          </a:p>
          <a:p>
            <a:pPr eaLnBrk="1" hangingPunct="1">
              <a:defRPr/>
            </a:pPr>
            <a:r>
              <a:rPr lang="ru-RU" sz="1600" b="0" dirty="0" smtClean="0">
                <a:latin typeface="+mj-lt"/>
              </a:rPr>
              <a:t>ПОСТРАДАВШИХ ОТ ТЯЖЕЛЫХ</a:t>
            </a:r>
            <a:r>
              <a:rPr lang="en-US" sz="1600" b="0" dirty="0" smtClean="0">
                <a:latin typeface="+mj-lt"/>
              </a:rPr>
              <a:t> </a:t>
            </a:r>
            <a:r>
              <a:rPr lang="ru-RU" sz="1600" b="0" dirty="0" smtClean="0">
                <a:latin typeface="+mj-lt"/>
              </a:rPr>
              <a:t>НЕСЧАСТНЫХ </a:t>
            </a:r>
            <a:r>
              <a:rPr lang="ru-RU" sz="1600" b="0" dirty="0">
                <a:latin typeface="+mj-lt"/>
              </a:rPr>
              <a:t>СЛУЧАЕВ НА ПРОИЗВОДСТВЕ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3" y="2686002"/>
            <a:ext cx="8325619" cy="1123712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defTabSz="336947" eaLnBrk="1" hangingPunct="1">
              <a:defRPr/>
            </a:pPr>
            <a:r>
              <a:rPr lang="ru-RU" sz="2000" b="1" cap="all" dirty="0">
                <a:solidFill>
                  <a:srgbClr val="0707A9"/>
                </a:solidFill>
                <a:latin typeface="Times New Roman" pitchFamily="18" charset="0"/>
                <a:ea typeface="Microsoft YaHei"/>
                <a:cs typeface="Times New Roman" pitchFamily="18" charset="0"/>
              </a:rPr>
              <a:t>Полное или частичное восстановление способностей пострадавшего к бытовой, общественной и профессиональной деятельности  </a:t>
            </a:r>
          </a:p>
        </p:txBody>
      </p:sp>
      <p:sp>
        <p:nvSpPr>
          <p:cNvPr id="16388" name="AutoShape 2" descr="Картинки по запросу icon здоровье"/>
          <p:cNvSpPr>
            <a:spLocks noChangeAspect="1" noChangeArrowheads="1"/>
          </p:cNvSpPr>
          <p:nvPr/>
        </p:nvSpPr>
        <p:spPr bwMode="auto">
          <a:xfrm>
            <a:off x="1258888" y="-1079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ru-RU"/>
          </a:p>
        </p:txBody>
      </p:sp>
      <p:sp>
        <p:nvSpPr>
          <p:cNvPr id="16389" name="AutoShape 6" descr="Картинки по запросу icon здоровье"/>
          <p:cNvSpPr>
            <a:spLocks noChangeAspect="1" noChangeArrowheads="1"/>
          </p:cNvSpPr>
          <p:nvPr/>
        </p:nvSpPr>
        <p:spPr bwMode="auto">
          <a:xfrm>
            <a:off x="1487488" y="1206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1" hangingPunct="1"/>
            <a:endParaRPr lang="ru-RU"/>
          </a:p>
        </p:txBody>
      </p:sp>
      <p:pic>
        <p:nvPicPr>
          <p:cNvPr id="16390" name="Picture 16" descr="http://www.acepnow.com/wp-content/uploads/2014/11/featureImage-pg15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4" b="21310"/>
          <a:stretch>
            <a:fillRect/>
          </a:stretch>
        </p:blipFill>
        <p:spPr bwMode="auto">
          <a:xfrm>
            <a:off x="2195513" y="1208088"/>
            <a:ext cx="3852862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77863"/>
            <a:ext cx="9144000" cy="1354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916238" y="958850"/>
            <a:ext cx="36512" cy="4105275"/>
          </a:xfrm>
          <a:prstGeom prst="line">
            <a:avLst/>
          </a:prstGeom>
          <a:ln w="12700">
            <a:solidFill>
              <a:srgbClr val="8AA9D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341938" y="947738"/>
            <a:ext cx="0" cy="4097337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2462213" y="3921125"/>
            <a:ext cx="5248275" cy="117951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39788" y="2125663"/>
            <a:ext cx="2092325" cy="4540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75" y="-9525"/>
            <a:ext cx="7178675" cy="5857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defTabSz="449263">
              <a:defRPr sz="1700" b="1">
                <a:solidFill>
                  <a:srgbClr val="0707A9"/>
                </a:solidFill>
                <a:latin typeface="Times New Roman" pitchFamily="18" charset="0"/>
                <a:ea typeface="Microsoft YaHei"/>
                <a:cs typeface="Times New Roman" pitchFamily="18" charset="0"/>
              </a:defRPr>
            </a:lvl1pPr>
            <a:lvl2pPr marL="742950" indent="-28575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marL="11430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marL="16002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marL="20574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latin typeface="+mj-lt"/>
              </a:rPr>
              <a:t>ЭТАПЫ КОМПЛЕКСНОЙ </a:t>
            </a:r>
            <a:r>
              <a:rPr lang="ru-RU" sz="1600" dirty="0" smtClean="0">
                <a:latin typeface="+mj-lt"/>
              </a:rPr>
              <a:t>РЕАБИЛИТАЦИИ</a:t>
            </a:r>
            <a:endParaRPr lang="en-US" sz="1600" dirty="0">
              <a:latin typeface="+mj-lt"/>
            </a:endParaRPr>
          </a:p>
          <a:p>
            <a:pPr eaLnBrk="1" hangingPunct="1">
              <a:defRPr/>
            </a:pPr>
            <a:r>
              <a:rPr lang="ru-RU" sz="1600" b="0" dirty="0" smtClean="0">
                <a:latin typeface="+mj-lt"/>
              </a:rPr>
              <a:t>ПОСТРАДАВШИХ ОТ </a:t>
            </a:r>
            <a:r>
              <a:rPr lang="ru-RU" sz="1600" b="0" dirty="0">
                <a:latin typeface="+mj-lt"/>
              </a:rPr>
              <a:t>ТЯЖЕЛЫХ НЕСЧАСТНЫХ СЛУЧАЕВ НА ПРОИЗВОДСТВЕ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9400" y="660400"/>
            <a:ext cx="105727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/>
                </a:solidFill>
              </a:rPr>
              <a:t>Несчастный случай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45063" y="593725"/>
            <a:ext cx="849312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>
                    <a:lumMod val="75000"/>
                  </a:schemeClr>
                </a:solidFill>
              </a:rPr>
              <a:t>Выход на работу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77875" y="927100"/>
            <a:ext cx="6350" cy="4117975"/>
          </a:xfrm>
          <a:prstGeom prst="line">
            <a:avLst/>
          </a:prstGeom>
          <a:ln w="12700">
            <a:solidFill>
              <a:srgbClr val="8AA9D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29425" y="646113"/>
            <a:ext cx="1778000" cy="57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>
                    <a:lumMod val="50000"/>
                  </a:schemeClr>
                </a:solidFill>
              </a:rPr>
              <a:t>Стабилизация трудовой деятельности</a:t>
            </a:r>
          </a:p>
        </p:txBody>
      </p:sp>
      <p:cxnSp>
        <p:nvCxnSpPr>
          <p:cNvPr id="24" name="Прямая соединительная линия 23"/>
          <p:cNvCxnSpPr>
            <a:stCxn id="20" idx="2"/>
          </p:cNvCxnSpPr>
          <p:nvPr/>
        </p:nvCxnSpPr>
        <p:spPr>
          <a:xfrm flipH="1">
            <a:off x="7710488" y="1222375"/>
            <a:ext cx="7937" cy="3833813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13000" y="622300"/>
            <a:ext cx="111125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/>
                </a:solidFill>
              </a:rPr>
              <a:t>Выход из стационара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74638" y="1352550"/>
            <a:ext cx="8318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/>
                </a:solidFill>
              </a:rPr>
              <a:t>Этапы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163512" y="3471863"/>
            <a:ext cx="9874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050" b="1" i="1" dirty="0">
                <a:solidFill>
                  <a:schemeClr val="accent5"/>
                </a:solidFill>
              </a:rPr>
              <a:t>Участники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0" y="2032000"/>
            <a:ext cx="9144000" cy="1428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833438" y="1038225"/>
            <a:ext cx="4497387" cy="32385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Медицинская реабилитация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52600" y="1371600"/>
            <a:ext cx="5957888" cy="3095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Социальная реабилитация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413000" y="1689100"/>
            <a:ext cx="5297488" cy="33496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bg1"/>
                </a:solidFill>
              </a:rPr>
              <a:t>Профессиональная реабилитация</a:t>
            </a:r>
          </a:p>
        </p:txBody>
      </p:sp>
      <p:pic>
        <p:nvPicPr>
          <p:cNvPr id="17428" name="Рисунок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838" y="4543425"/>
            <a:ext cx="31432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36"/>
          <p:cNvSpPr txBox="1"/>
          <p:nvPr/>
        </p:nvSpPr>
        <p:spPr>
          <a:xfrm>
            <a:off x="2462213" y="4808538"/>
            <a:ext cx="7416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Федерация профсоюзов  РТ </a:t>
            </a:r>
          </a:p>
        </p:txBody>
      </p:sp>
      <p:sp>
        <p:nvSpPr>
          <p:cNvPr id="57" name="TextBox 36"/>
          <p:cNvSpPr txBox="1"/>
          <p:nvPr/>
        </p:nvSpPr>
        <p:spPr>
          <a:xfrm>
            <a:off x="3076575" y="3986213"/>
            <a:ext cx="1338263" cy="5540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расследования НС, трудоустройства, переоборудования рабочего места и т.д.</a:t>
            </a:r>
          </a:p>
        </p:txBody>
      </p:sp>
      <p:sp>
        <p:nvSpPr>
          <p:cNvPr id="59" name="TextBox 3"/>
          <p:cNvSpPr txBox="1"/>
          <p:nvPr/>
        </p:nvSpPr>
        <p:spPr>
          <a:xfrm>
            <a:off x="1262063" y="2138363"/>
            <a:ext cx="1649412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лечения пострадавших, перевода в другие ЛПУ, направления на МСЭ, заключения договоров на оплату лечения и т.д.</a:t>
            </a:r>
          </a:p>
        </p:txBody>
      </p:sp>
      <p:sp>
        <p:nvSpPr>
          <p:cNvPr id="65" name="TextBox 8"/>
          <p:cNvSpPr txBox="1"/>
          <p:nvPr/>
        </p:nvSpPr>
        <p:spPr>
          <a:xfrm>
            <a:off x="4335463" y="4251325"/>
            <a:ext cx="803275" cy="2778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Образовательные Учреждения</a:t>
            </a:r>
          </a:p>
        </p:txBody>
      </p:sp>
      <p:sp>
        <p:nvSpPr>
          <p:cNvPr id="17433" name="TextBox 36"/>
          <p:cNvSpPr txBox="1">
            <a:spLocks noChangeArrowheads="1"/>
          </p:cNvSpPr>
          <p:nvPr/>
        </p:nvSpPr>
        <p:spPr bwMode="auto">
          <a:xfrm>
            <a:off x="4260850" y="48387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" b="1">
                <a:solidFill>
                  <a:schemeClr val="tx2"/>
                </a:solidFill>
                <a:latin typeface="Calibri" pitchFamily="34" charset="0"/>
              </a:rPr>
              <a:t>ТПП в РТ,  Общества инвалидов в РТ </a:t>
            </a:r>
          </a:p>
        </p:txBody>
      </p:sp>
      <p:sp>
        <p:nvSpPr>
          <p:cNvPr id="50" name="TextBox 35"/>
          <p:cNvSpPr txBox="1"/>
          <p:nvPr/>
        </p:nvSpPr>
        <p:spPr>
          <a:xfrm>
            <a:off x="5889625" y="4324350"/>
            <a:ext cx="842963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Центры занятости населения </a:t>
            </a:r>
          </a:p>
        </p:txBody>
      </p:sp>
      <p:sp>
        <p:nvSpPr>
          <p:cNvPr id="44" name="TextBox 36"/>
          <p:cNvSpPr txBox="1"/>
          <p:nvPr/>
        </p:nvSpPr>
        <p:spPr>
          <a:xfrm>
            <a:off x="2493963" y="4357688"/>
            <a:ext cx="65563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Работодатель </a:t>
            </a:r>
          </a:p>
        </p:txBody>
      </p:sp>
      <p:sp>
        <p:nvSpPr>
          <p:cNvPr id="52" name="TextBox 3"/>
          <p:cNvSpPr txBox="1"/>
          <p:nvPr/>
        </p:nvSpPr>
        <p:spPr>
          <a:xfrm>
            <a:off x="903288" y="2439988"/>
            <a:ext cx="341312" cy="184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ЛПУ</a:t>
            </a:r>
          </a:p>
        </p:txBody>
      </p:sp>
      <p:sp>
        <p:nvSpPr>
          <p:cNvPr id="63" name="TextBox 8"/>
          <p:cNvSpPr txBox="1"/>
          <p:nvPr/>
        </p:nvSpPr>
        <p:spPr>
          <a:xfrm>
            <a:off x="4953000" y="3978275"/>
            <a:ext cx="1185863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заключения договоров на обучение</a:t>
            </a:r>
          </a:p>
        </p:txBody>
      </p:sp>
      <p:sp>
        <p:nvSpPr>
          <p:cNvPr id="17438" name="TextBox 36"/>
          <p:cNvSpPr txBox="1">
            <a:spLocks noChangeArrowheads="1"/>
          </p:cNvSpPr>
          <p:nvPr/>
        </p:nvSpPr>
        <p:spPr bwMode="auto">
          <a:xfrm>
            <a:off x="4984750" y="4519613"/>
            <a:ext cx="104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00" b="1">
                <a:solidFill>
                  <a:schemeClr val="tx2"/>
                </a:solidFill>
                <a:latin typeface="Calibri" pitchFamily="34" charset="0"/>
              </a:rPr>
              <a:t>Взаимодействие в части переобучения, трудоустройства и т.д.</a:t>
            </a:r>
          </a:p>
        </p:txBody>
      </p:sp>
      <p:sp>
        <p:nvSpPr>
          <p:cNvPr id="79" name="TextBox 36"/>
          <p:cNvSpPr txBox="1"/>
          <p:nvPr/>
        </p:nvSpPr>
        <p:spPr>
          <a:xfrm>
            <a:off x="3094038" y="4519613"/>
            <a:ext cx="1228725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трудоустройства и т.д.</a:t>
            </a:r>
          </a:p>
        </p:txBody>
      </p:sp>
      <p:sp>
        <p:nvSpPr>
          <p:cNvPr id="80" name="TextBox 35"/>
          <p:cNvSpPr txBox="1"/>
          <p:nvPr/>
        </p:nvSpPr>
        <p:spPr>
          <a:xfrm>
            <a:off x="6484938" y="3978275"/>
            <a:ext cx="1284287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переобучения, поиска вакансий, трудоустройства и т.д.</a:t>
            </a:r>
          </a:p>
        </p:txBody>
      </p:sp>
      <p:pic>
        <p:nvPicPr>
          <p:cNvPr id="66" name="Picture 6" descr="Картинки по запросу icon институт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9" t="15143" r="14667" b="18679"/>
          <a:stretch/>
        </p:blipFill>
        <p:spPr bwMode="auto">
          <a:xfrm>
            <a:off x="4542724" y="3915656"/>
            <a:ext cx="410635" cy="38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3" name="Picture 10" descr="Картинки по запросу icon торгово-промышленная палат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4557713"/>
            <a:ext cx="2746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4" name="Picture 14" descr="Похожее изображе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4557713"/>
            <a:ext cx="296862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" descr="Картинки по запросу icon завод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276" y="3982279"/>
            <a:ext cx="405000" cy="4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6" name="Picture 8" descr="Картинки по запросу icon центр занятост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5" y="4070350"/>
            <a:ext cx="5270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4" descr="Картинки по запросу icon больница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17" y="2151869"/>
            <a:ext cx="326165" cy="32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48" name="Группа 4"/>
          <p:cNvGrpSpPr>
            <a:grpSpLocks/>
          </p:cNvGrpSpPr>
          <p:nvPr/>
        </p:nvGrpSpPr>
        <p:grpSpPr bwMode="auto">
          <a:xfrm>
            <a:off x="1747837" y="2630488"/>
            <a:ext cx="3622676" cy="1214979"/>
            <a:chOff x="1748589" y="2630371"/>
            <a:chExt cx="3621142" cy="1215073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1777153" y="3319399"/>
              <a:ext cx="3592578" cy="51280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endPara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1777153" y="2651010"/>
              <a:ext cx="3592578" cy="568741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endPara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17456" name="Picture 2" descr="C:\Users\aglvf\Desktop\Эмблема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7377" y="3353518"/>
              <a:ext cx="324173" cy="2810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1963835" y="3569198"/>
              <a:ext cx="571258" cy="27624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sz="600" dirty="0">
                  <a:solidFill>
                    <a:schemeClr val="tx2"/>
                  </a:solidFill>
                  <a:latin typeface="+mn-lt"/>
                </a:rPr>
                <a:t>ФКУ ГБ МСЭ по РТ</a:t>
              </a:r>
            </a:p>
          </p:txBody>
        </p:sp>
        <p:sp>
          <p:nvSpPr>
            <p:cNvPr id="72" name="TextBox 3"/>
            <p:cNvSpPr txBox="1"/>
            <p:nvPr/>
          </p:nvSpPr>
          <p:spPr>
            <a:xfrm>
              <a:off x="2664189" y="2765318"/>
              <a:ext cx="2665871" cy="2778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ru-RU" sz="600" b="1" dirty="0">
                  <a:solidFill>
                    <a:schemeClr val="tx2"/>
                  </a:solidFill>
                  <a:latin typeface="+mn-lt"/>
                </a:rPr>
                <a:t>Взаимодействие в части реабилитации пострадавших, заключения контрактов на лечение</a:t>
              </a:r>
            </a:p>
          </p:txBody>
        </p:sp>
        <p:sp>
          <p:nvSpPr>
            <p:cNvPr id="54" name="TextBox 3"/>
            <p:cNvSpPr txBox="1"/>
            <p:nvPr/>
          </p:nvSpPr>
          <p:spPr>
            <a:xfrm>
              <a:off x="1748589" y="2993936"/>
              <a:ext cx="1183774" cy="277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r>
                <a:rPr lang="ru-RU" sz="600" b="1" dirty="0">
                  <a:solidFill>
                    <a:schemeClr val="tx2"/>
                  </a:solidFill>
                  <a:latin typeface="+mn-lt"/>
                </a:rPr>
                <a:t>Реабилитационные центры </a:t>
              </a:r>
              <a:endParaRPr lang="ru-RU" sz="600" b="1" dirty="0" smtClean="0">
                <a:solidFill>
                  <a:schemeClr val="tx2"/>
                </a:solidFill>
                <a:latin typeface="+mn-lt"/>
              </a:endParaRPr>
            </a:p>
            <a:p>
              <a:pPr algn="ctr" eaLnBrk="1" hangingPunct="1">
                <a:defRPr/>
              </a:pPr>
              <a:r>
                <a:rPr lang="ru-RU" sz="600" b="1" dirty="0" smtClean="0">
                  <a:solidFill>
                    <a:schemeClr val="tx2"/>
                  </a:solidFill>
                  <a:latin typeface="+mn-lt"/>
                </a:rPr>
                <a:t>и санкур учреждения</a:t>
              </a:r>
              <a:endParaRPr lang="ru-RU" sz="6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64189" y="3477116"/>
              <a:ext cx="2650002" cy="18416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cs typeface="Arial" pitchFamily="34" charset="0"/>
                </a:defRPr>
              </a:lvl9pPr>
            </a:lstStyle>
            <a:p>
              <a:pPr algn="l" eaLnBrk="1" hangingPunct="1">
                <a:defRPr/>
              </a:pPr>
              <a:r>
                <a:rPr lang="ru-RU" sz="600" dirty="0">
                  <a:solidFill>
                    <a:schemeClr val="tx2"/>
                  </a:solidFill>
                  <a:latin typeface="+mn-lt"/>
                </a:rPr>
                <a:t>Взаимодействие в части освидетельствования,  </a:t>
              </a:r>
              <a:r>
                <a:rPr lang="ru-RU" sz="600" dirty="0" smtClean="0">
                  <a:solidFill>
                    <a:schemeClr val="tx2"/>
                  </a:solidFill>
                  <a:latin typeface="+mn-lt"/>
                </a:rPr>
                <a:t>разработки </a:t>
              </a:r>
              <a:r>
                <a:rPr lang="ru-RU" sz="600" dirty="0">
                  <a:solidFill>
                    <a:schemeClr val="tx2"/>
                  </a:solidFill>
                  <a:latin typeface="+mn-lt"/>
                </a:rPr>
                <a:t>ПРП и т.д.</a:t>
              </a:r>
            </a:p>
          </p:txBody>
        </p:sp>
        <p:pic>
          <p:nvPicPr>
            <p:cNvPr id="17461" name="Picture 10" descr="http://xn--80aafgktiggx4c.xn--p1ai/attachments/Image/kardio.png?template=generic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4870" y="2630371"/>
              <a:ext cx="423698" cy="47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4" name="Picture 4" descr="Картинки по запросу icon протез ноги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278" y="4580834"/>
            <a:ext cx="319793" cy="31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35"/>
          <p:cNvSpPr txBox="1"/>
          <p:nvPr/>
        </p:nvSpPr>
        <p:spPr>
          <a:xfrm>
            <a:off x="5889625" y="4867275"/>
            <a:ext cx="646113" cy="2778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Поставщики </a:t>
            </a:r>
          </a:p>
          <a:p>
            <a:pPr algn="ctr"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ПОИ и ТСР</a:t>
            </a:r>
          </a:p>
        </p:txBody>
      </p:sp>
      <p:sp>
        <p:nvSpPr>
          <p:cNvPr id="83" name="TextBox 35"/>
          <p:cNvSpPr txBox="1"/>
          <p:nvPr/>
        </p:nvSpPr>
        <p:spPr>
          <a:xfrm>
            <a:off x="6508750" y="4589463"/>
            <a:ext cx="1284288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sz="600" b="1" dirty="0">
                <a:solidFill>
                  <a:schemeClr val="tx2"/>
                </a:solidFill>
                <a:latin typeface="+mn-lt"/>
              </a:rPr>
              <a:t>Взаимодействие в части обеспечения ПОИ и ТСР</a:t>
            </a:r>
          </a:p>
        </p:txBody>
      </p:sp>
      <p:pic>
        <p:nvPicPr>
          <p:cNvPr id="5126" name="Picture 6" descr="Картинки по запросу icon костыль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594" y="4601664"/>
            <a:ext cx="298963" cy="29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53" name="Изображение 3" descr="FSS-logo_png_transparent_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335371" y="1078407"/>
            <a:ext cx="1618027" cy="28206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729609" y="2600131"/>
            <a:ext cx="2458859" cy="30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1" hangingPunct="1">
              <a:defRPr sz="1350" b="1">
                <a:solidFill>
                  <a:srgbClr val="002060"/>
                </a:solidFill>
              </a:defRPr>
            </a:lvl1pPr>
          </a:lstStyle>
          <a:p>
            <a:pPr algn="l"/>
            <a:r>
              <a:rPr lang="ru-RU" dirty="0"/>
              <a:t>Полное выздоровление</a:t>
            </a:r>
          </a:p>
        </p:txBody>
      </p:sp>
      <p:sp>
        <p:nvSpPr>
          <p:cNvPr id="55" name="TextBox 3"/>
          <p:cNvSpPr txBox="1"/>
          <p:nvPr/>
        </p:nvSpPr>
        <p:spPr>
          <a:xfrm>
            <a:off x="6347576" y="1016179"/>
            <a:ext cx="1605821" cy="5128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7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+mn-lt"/>
              </a:rPr>
              <a:t>2018*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TextBox 3"/>
          <p:cNvSpPr txBox="1"/>
          <p:nvPr/>
        </p:nvSpPr>
        <p:spPr>
          <a:xfrm>
            <a:off x="6518638" y="2530881"/>
            <a:ext cx="1297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48,2%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" name="TextBox 3"/>
          <p:cNvSpPr txBox="1"/>
          <p:nvPr/>
        </p:nvSpPr>
        <p:spPr>
          <a:xfrm>
            <a:off x="6561256" y="3474871"/>
            <a:ext cx="13275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b="1" dirty="0" smtClean="0">
                <a:solidFill>
                  <a:srgbClr val="0070C0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9,</a:t>
            </a:r>
            <a:r>
              <a:rPr lang="ru-RU" b="1" dirty="0">
                <a:solidFill>
                  <a:srgbClr val="0070C0"/>
                </a:solidFill>
                <a:latin typeface="+mn-lt"/>
              </a:rPr>
              <a:t>5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%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3"/>
          <p:cNvSpPr txBox="1"/>
          <p:nvPr/>
        </p:nvSpPr>
        <p:spPr>
          <a:xfrm>
            <a:off x="391318" y="4629962"/>
            <a:ext cx="8003717" cy="34624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5pPr>
            <a:lvl6pPr>
              <a:defRPr>
                <a:latin typeface="Arial" charset="0"/>
              </a:defRPr>
            </a:lvl6pPr>
            <a:lvl7pPr>
              <a:defRPr>
                <a:latin typeface="Arial" charset="0"/>
              </a:defRPr>
            </a:lvl7pPr>
            <a:lvl8pPr>
              <a:defRPr>
                <a:latin typeface="Arial" charset="0"/>
              </a:defRPr>
            </a:lvl8pPr>
            <a:lvl9pPr>
              <a:defRPr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825" b="0" dirty="0"/>
              <a:t>* Оперативные данные по состоянию на 01.0</a:t>
            </a:r>
            <a:r>
              <a:rPr lang="en-US" sz="825" b="0" dirty="0"/>
              <a:t>9</a:t>
            </a:r>
            <a:r>
              <a:rPr lang="ru-RU" sz="825" b="0" dirty="0"/>
              <a:t>.2019, данные показатели будут меняться, поскольку в настоящее время </a:t>
            </a:r>
            <a:r>
              <a:rPr lang="ru-RU" sz="825" b="0" dirty="0" smtClean="0"/>
              <a:t>не все пострадавшие закончили лечение. </a:t>
            </a:r>
            <a:endParaRPr lang="ru-RU" sz="825" b="0" dirty="0"/>
          </a:p>
        </p:txBody>
      </p:sp>
      <p:sp>
        <p:nvSpPr>
          <p:cNvPr id="31" name="TextBox 3"/>
          <p:cNvSpPr txBox="1"/>
          <p:nvPr/>
        </p:nvSpPr>
        <p:spPr>
          <a:xfrm>
            <a:off x="4462388" y="996647"/>
            <a:ext cx="1409700" cy="508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7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2015 </a:t>
            </a:r>
          </a:p>
        </p:txBody>
      </p:sp>
      <p:sp>
        <p:nvSpPr>
          <p:cNvPr id="33" name="TextBox 3"/>
          <p:cNvSpPr txBox="1"/>
          <p:nvPr/>
        </p:nvSpPr>
        <p:spPr>
          <a:xfrm>
            <a:off x="4585095" y="2519266"/>
            <a:ext cx="1320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39,4%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"/>
          <p:cNvSpPr txBox="1"/>
          <p:nvPr/>
        </p:nvSpPr>
        <p:spPr>
          <a:xfrm>
            <a:off x="4577551" y="3466967"/>
            <a:ext cx="13359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eaLnBrk="1" hangingPunct="1">
              <a:defRPr b="1">
                <a:solidFill>
                  <a:srgbClr val="0070C0"/>
                </a:solidFill>
                <a:latin typeface="+mn-lt"/>
              </a:defRPr>
            </a:lvl1pPr>
            <a:lvl2pPr marL="457200"/>
            <a:lvl3pPr marL="914400"/>
            <a:lvl4pPr marL="1371600"/>
            <a:lvl5pPr marL="1828800"/>
          </a:lstStyle>
          <a:p>
            <a:r>
              <a:rPr lang="ru-RU" dirty="0" smtClean="0"/>
              <a:t>82,6%</a:t>
            </a:r>
            <a:endParaRPr lang="ru-RU" dirty="0"/>
          </a:p>
        </p:txBody>
      </p:sp>
      <p:pic>
        <p:nvPicPr>
          <p:cNvPr id="18463" name="Picture 10" descr="http://xn--80aafgktiggx4c.xn--p1ai/attachments/Image/kardio.png?template=gener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788" y="2426322"/>
            <a:ext cx="579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"/>
          <p:cNvSpPr txBox="1"/>
          <p:nvPr/>
        </p:nvSpPr>
        <p:spPr>
          <a:xfrm>
            <a:off x="1730414" y="1729698"/>
            <a:ext cx="2163653" cy="30003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5pPr>
            <a:lvl6pPr>
              <a:defRPr>
                <a:latin typeface="Arial" charset="0"/>
              </a:defRPr>
            </a:lvl6pPr>
            <a:lvl7pPr>
              <a:defRPr>
                <a:latin typeface="Arial" charset="0"/>
              </a:defRPr>
            </a:lvl7pPr>
            <a:lvl8pPr>
              <a:defRPr>
                <a:latin typeface="Arial" charset="0"/>
              </a:defRPr>
            </a:lvl8pPr>
            <a:lvl9pPr>
              <a:defRPr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350" dirty="0"/>
              <a:t>Закончивших лечение</a:t>
            </a:r>
          </a:p>
        </p:txBody>
      </p:sp>
      <p:sp>
        <p:nvSpPr>
          <p:cNvPr id="43" name="TextBox 3"/>
          <p:cNvSpPr txBox="1"/>
          <p:nvPr/>
        </p:nvSpPr>
        <p:spPr>
          <a:xfrm>
            <a:off x="4474660" y="1633683"/>
            <a:ext cx="1397428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rgbClr val="0070C0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55</a:t>
            </a:r>
            <a:r>
              <a:rPr lang="ru-RU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 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3"/>
          <p:cNvSpPr txBox="1"/>
          <p:nvPr/>
        </p:nvSpPr>
        <p:spPr>
          <a:xfrm>
            <a:off x="6672896" y="1653215"/>
            <a:ext cx="942975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b="1" dirty="0">
                <a:solidFill>
                  <a:srgbClr val="0070C0"/>
                </a:solidFill>
                <a:latin typeface="+mn-lt"/>
              </a:rPr>
              <a:t>125</a:t>
            </a:r>
            <a:endParaRPr 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3"/>
          <p:cNvSpPr txBox="1"/>
          <p:nvPr/>
        </p:nvSpPr>
        <p:spPr>
          <a:xfrm>
            <a:off x="1730415" y="3499083"/>
            <a:ext cx="2376488" cy="30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5pPr>
            <a:lvl6pPr>
              <a:defRPr>
                <a:latin typeface="Arial" charset="0"/>
              </a:defRPr>
            </a:lvl6pPr>
            <a:lvl7pPr>
              <a:defRPr>
                <a:latin typeface="Arial" charset="0"/>
              </a:defRPr>
            </a:lvl7pPr>
            <a:lvl8pPr>
              <a:defRPr>
                <a:latin typeface="Arial" charset="0"/>
              </a:defRPr>
            </a:lvl8pPr>
            <a:lvl9pPr>
              <a:defRPr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350" dirty="0"/>
              <a:t>Трудоустроенных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65" y="3296265"/>
            <a:ext cx="602823" cy="602823"/>
          </a:xfrm>
          <a:prstGeom prst="rect">
            <a:avLst/>
          </a:prstGeom>
          <a:solidFill>
            <a:schemeClr val="bg1"/>
          </a:solidFill>
          <a:ln>
            <a:solidFill>
              <a:srgbClr val="F9F9F9"/>
            </a:solidFill>
          </a:ln>
        </p:spPr>
      </p:pic>
      <p:pic>
        <p:nvPicPr>
          <p:cNvPr id="18476" name="Изображение 3" descr="FSS-logo_png_transparent_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Номер слайда 4"/>
          <p:cNvSpPr txBox="1">
            <a:spLocks/>
          </p:cNvSpPr>
          <p:nvPr/>
        </p:nvSpPr>
        <p:spPr>
          <a:xfrm>
            <a:off x="8693150" y="4866500"/>
            <a:ext cx="450850" cy="276999"/>
          </a:xfrm>
          <a:prstGeom prst="rect">
            <a:avLst/>
          </a:prstGeom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714375" y="-9525"/>
            <a:ext cx="7178675" cy="5857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defTabSz="449263">
              <a:defRPr sz="1700" b="1">
                <a:solidFill>
                  <a:srgbClr val="0707A9"/>
                </a:solidFill>
                <a:latin typeface="Times New Roman" pitchFamily="18" charset="0"/>
                <a:ea typeface="Microsoft YaHei"/>
                <a:cs typeface="Times New Roman" pitchFamily="18" charset="0"/>
              </a:defRPr>
            </a:lvl1pPr>
            <a:lvl2pPr marL="742950" indent="-28575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2pPr>
            <a:lvl3pPr marL="11430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3pPr>
            <a:lvl4pPr marL="16002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4pPr>
            <a:lvl5pPr marL="2057400" indent="-228600" defTabSz="449263"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5pPr>
            <a:lvl6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6pPr>
            <a:lvl7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7pPr>
            <a:lvl8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8pPr>
            <a:lvl9pPr>
              <a:defRPr>
                <a:solidFill>
                  <a:schemeClr val="bg1"/>
                </a:solidFill>
                <a:latin typeface="Arial" pitchFamily="34" charset="0"/>
                <a:ea typeface="Microsoft YaHei"/>
                <a:cs typeface="Microsoft YaHei"/>
              </a:defRPr>
            </a:lvl9pPr>
          </a:lstStyle>
          <a:p>
            <a:pPr eaLnBrk="1" hangingPunct="1">
              <a:defRPr/>
            </a:pPr>
            <a:r>
              <a:rPr lang="ru-RU" sz="1600" dirty="0" smtClean="0">
                <a:latin typeface="+mj-lt"/>
              </a:rPr>
              <a:t>РЕЗУЛЬТАТЫ </a:t>
            </a:r>
            <a:r>
              <a:rPr lang="ru-RU" sz="1600" dirty="0">
                <a:latin typeface="+mj-lt"/>
              </a:rPr>
              <a:t>КОМПЛЕКСНОЙ </a:t>
            </a:r>
            <a:r>
              <a:rPr lang="ru-RU" sz="1600" dirty="0" smtClean="0">
                <a:latin typeface="+mj-lt"/>
              </a:rPr>
              <a:t>РЕАБИЛИТАЦИИ</a:t>
            </a:r>
            <a:endParaRPr lang="en-US" sz="1600" dirty="0">
              <a:latin typeface="+mj-lt"/>
            </a:endParaRPr>
          </a:p>
          <a:p>
            <a:pPr eaLnBrk="1" hangingPunct="1">
              <a:defRPr/>
            </a:pPr>
            <a:r>
              <a:rPr lang="ru-RU" sz="1600" b="0" dirty="0" smtClean="0">
                <a:latin typeface="+mj-lt"/>
              </a:rPr>
              <a:t>ПОСТРАДАВШИХ ОТ </a:t>
            </a:r>
            <a:r>
              <a:rPr lang="ru-RU" sz="1600" b="0" dirty="0">
                <a:latin typeface="+mj-lt"/>
              </a:rPr>
              <a:t>ТЯЖЕЛЫХ НЕСЧАСТНЫХ СЛУЧАЕВ НА ПРОИЗВОДСТВЕ</a:t>
            </a:r>
          </a:p>
        </p:txBody>
      </p:sp>
      <p:sp>
        <p:nvSpPr>
          <p:cNvPr id="2" name="AutoShape 2" descr="https://images.squarespace-cdn.com/content/v1/541b1c7fe4b09246971af3df/1480269156145-C093EFX7URHBLVQ26F61/ke17ZwdGBToddI8pDm48kLPswmMOqQZ9-Q6KHLjvbpZ7gQa3H78H3Y0txjaiv_0fDoOvxcdMmMKkDsyUqMSsMWxHk725yiiHCCLfrh8O1z5QPOohDIaIeljMHgDF5CVlOqpeNLcJ80NK65_fV7S1UcaEU9usEQgaPMYSSHCLDdjcUDfwtSR5qjoqJbWx-aCIZDqXZYzu2fuaodM4POSZ4w/in+schoo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 descr="C:\Users\ayu.gilmeev.16\Documents\Medical-58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88" y="1574498"/>
            <a:ext cx="610437" cy="61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750888" y="106363"/>
            <a:ext cx="7296150" cy="338137"/>
          </a:xfrm>
          <a:prstGeom prst="rect">
            <a:avLst/>
          </a:prstGeom>
          <a:noFill/>
          <a:extLst/>
        </p:spPr>
        <p:txBody>
          <a:bodyPr>
            <a:spAutoFit/>
          </a:bodyPr>
          <a:lstStyle/>
          <a:p>
            <a:pPr defTabSz="336947" eaLnBrk="1" hangingPunct="1">
              <a:defRPr/>
            </a:pPr>
            <a:r>
              <a:rPr lang="ru-RU" sz="16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ПРИМЕР КОМПЛЕКСНОЙ РЕАБИЛИТАЦИИ </a:t>
            </a:r>
            <a:r>
              <a:rPr lang="ru-RU" sz="1600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ПОСТРАДАВШЕГО</a:t>
            </a:r>
            <a:endParaRPr lang="ru-RU" sz="1600" dirty="0">
              <a:solidFill>
                <a:srgbClr val="0707A9"/>
              </a:solidFill>
              <a:latin typeface="+mj-lt"/>
              <a:ea typeface="Microsoft YaHei"/>
              <a:cs typeface="Times New Roman" pitchFamily="18" charset="0"/>
            </a:endParaRPr>
          </a:p>
        </p:txBody>
      </p:sp>
      <p:grpSp>
        <p:nvGrpSpPr>
          <p:cNvPr id="19460" name="Группа 2"/>
          <p:cNvGrpSpPr>
            <a:grpSpLocks/>
          </p:cNvGrpSpPr>
          <p:nvPr/>
        </p:nvGrpSpPr>
        <p:grpSpPr bwMode="auto">
          <a:xfrm>
            <a:off x="323850" y="714375"/>
            <a:ext cx="8640763" cy="2157413"/>
            <a:chOff x="1084543" y="457045"/>
            <a:chExt cx="7005322" cy="1840846"/>
          </a:xfrm>
        </p:grpSpPr>
        <p:pic>
          <p:nvPicPr>
            <p:cNvPr id="19489" name="Picture 8" descr="Картинки по запросу icon хирург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965" y="1248506"/>
              <a:ext cx="328841" cy="328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0" name="Picture 14" descr="Картинки по запросу icon хирургия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5635" y="1222555"/>
              <a:ext cx="438559" cy="330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1" name="Прямоугольник 47"/>
            <p:cNvSpPr>
              <a:spLocks noChangeArrowheads="1"/>
            </p:cNvSpPr>
            <p:nvPr/>
          </p:nvSpPr>
          <p:spPr bwMode="auto">
            <a:xfrm>
              <a:off x="1084543" y="812953"/>
              <a:ext cx="751189" cy="49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800" b="1">
                  <a:solidFill>
                    <a:srgbClr val="FF0000"/>
                  </a:solidFill>
                  <a:ea typeface="Microsoft YaHei" pitchFamily="34" charset="-122"/>
                </a:rPr>
                <a:t>Несчастный случай</a:t>
              </a:r>
            </a:p>
            <a:p>
              <a:pPr algn="ctr" eaLnBrk="1" hangingPunct="1"/>
              <a:r>
                <a:rPr lang="ru-RU" sz="800" b="1">
                  <a:solidFill>
                    <a:srgbClr val="FF0000"/>
                  </a:solidFill>
                  <a:ea typeface="Microsoft YaHei" pitchFamily="34" charset="-122"/>
                </a:rPr>
                <a:t>23.03.2015</a:t>
              </a:r>
            </a:p>
            <a:p>
              <a:pPr algn="ctr" eaLnBrk="1" hangingPunct="1"/>
              <a:endParaRPr lang="ru-RU" sz="800" b="1">
                <a:solidFill>
                  <a:srgbClr val="FF0000"/>
                </a:solidFill>
                <a:ea typeface="Microsoft YaHei" pitchFamily="34" charset="-122"/>
              </a:endParaRPr>
            </a:p>
          </p:txBody>
        </p:sp>
        <p:sp>
          <p:nvSpPr>
            <p:cNvPr id="19492" name="Прямоугольник 48"/>
            <p:cNvSpPr>
              <a:spLocks noChangeArrowheads="1"/>
            </p:cNvSpPr>
            <p:nvPr/>
          </p:nvSpPr>
          <p:spPr bwMode="auto">
            <a:xfrm>
              <a:off x="1835732" y="1286167"/>
              <a:ext cx="1030403" cy="288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ГАУЗ РКОБ </a:t>
              </a:r>
            </a:p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МЗ РТ г. Казани</a:t>
              </a:r>
              <a:endParaRPr lang="ru-RU" sz="800" b="1">
                <a:solidFill>
                  <a:schemeClr val="accent1"/>
                </a:solidFill>
                <a:ea typeface="Microsoft YaHei" pitchFamily="34" charset="-122"/>
              </a:endParaRPr>
            </a:p>
          </p:txBody>
        </p:sp>
        <p:sp>
          <p:nvSpPr>
            <p:cNvPr id="19493" name="Прямоугольник 49"/>
            <p:cNvSpPr>
              <a:spLocks noChangeArrowheads="1"/>
            </p:cNvSpPr>
            <p:nvPr/>
          </p:nvSpPr>
          <p:spPr bwMode="auto">
            <a:xfrm>
              <a:off x="3049666" y="1106394"/>
              <a:ext cx="1142339" cy="39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ЧФ МНТК </a:t>
              </a:r>
            </a:p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«Микрохирургия глаза» г. Чебоксары</a:t>
              </a:r>
            </a:p>
          </p:txBody>
        </p:sp>
        <p:sp>
          <p:nvSpPr>
            <p:cNvPr id="19494" name="Прямоугольник 50"/>
            <p:cNvSpPr>
              <a:spLocks noChangeArrowheads="1"/>
            </p:cNvSpPr>
            <p:nvPr/>
          </p:nvSpPr>
          <p:spPr bwMode="auto">
            <a:xfrm>
              <a:off x="3620836" y="1673418"/>
              <a:ext cx="1381405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ГАУЗ «Бугульминская ЦРБ»</a:t>
              </a:r>
              <a:r>
                <a:rPr lang="ru-RU" sz="800" b="1">
                  <a:solidFill>
                    <a:schemeClr val="accent1"/>
                  </a:solidFill>
                  <a:ea typeface="Microsoft YaHei" pitchFamily="34" charset="-122"/>
                </a:rPr>
                <a:t> </a:t>
              </a:r>
            </a:p>
          </p:txBody>
        </p:sp>
        <p:pic>
          <p:nvPicPr>
            <p:cNvPr id="52" name="Picture 2" descr="Картинки по запросу таймер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869" y="1726400"/>
              <a:ext cx="270000" cy="270000"/>
            </a:xfrm>
            <a:prstGeom prst="rect">
              <a:avLst/>
            </a:prstGeom>
            <a:ln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96" name="Прямоугольник 52"/>
            <p:cNvSpPr>
              <a:spLocks noChangeArrowheads="1"/>
            </p:cNvSpPr>
            <p:nvPr/>
          </p:nvSpPr>
          <p:spPr bwMode="auto">
            <a:xfrm>
              <a:off x="4765962" y="1117130"/>
              <a:ext cx="1438483" cy="288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>
                  <a:solidFill>
                    <a:schemeClr val="accent1"/>
                  </a:solidFill>
                  <a:ea typeface="Microsoft YaHei" pitchFamily="34" charset="-122"/>
                </a:rPr>
                <a:t>ФГУ ЦР ФСС РФ «Волгоград» с сопровождающим лицом</a:t>
              </a:r>
            </a:p>
          </p:txBody>
        </p:sp>
        <p:cxnSp>
          <p:nvCxnSpPr>
            <p:cNvPr id="54" name="Прямая соединительная линия 53"/>
            <p:cNvCxnSpPr>
              <a:stCxn id="89" idx="6"/>
            </p:cNvCxnSpPr>
            <p:nvPr/>
          </p:nvCxnSpPr>
          <p:spPr>
            <a:xfrm>
              <a:off x="6801544" y="1600293"/>
              <a:ext cx="1141599" cy="1355"/>
            </a:xfrm>
            <a:prstGeom prst="line">
              <a:avLst/>
            </a:prstGeom>
            <a:ln w="38100">
              <a:prstDash val="sysDash"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V="1">
              <a:off x="1165626" y="1600293"/>
              <a:ext cx="5607603" cy="94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499" name="Прямоугольник 55"/>
            <p:cNvSpPr>
              <a:spLocks noChangeArrowheads="1"/>
            </p:cNvSpPr>
            <p:nvPr/>
          </p:nvSpPr>
          <p:spPr bwMode="auto">
            <a:xfrm>
              <a:off x="5795639" y="567298"/>
              <a:ext cx="1277545" cy="39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800" b="1">
                  <a:solidFill>
                    <a:schemeClr val="accent1"/>
                  </a:solidFill>
                </a:rPr>
                <a:t>У</a:t>
              </a:r>
              <a:r>
                <a:rPr lang="ru-RU" sz="800" b="1">
                  <a:solidFill>
                    <a:schemeClr val="accent1"/>
                  </a:solidFill>
                  <a:ea typeface="Microsoft YaHei" pitchFamily="34" charset="-122"/>
                </a:rPr>
                <a:t>становлено 90% утраты профессиональной трудоспособности</a:t>
              </a:r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442338" y="1229144"/>
              <a:ext cx="0" cy="3684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9501" name="Picture 8" descr="Картинки по запросу icon хирург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6318" y="1203309"/>
              <a:ext cx="328841" cy="328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502" name="Picture 8" descr="Картинки по запросу icon хирургия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3489" y="1644453"/>
              <a:ext cx="328841" cy="328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0" name="Прямая соединительная линия 59"/>
            <p:cNvCxnSpPr/>
            <p:nvPr/>
          </p:nvCxnSpPr>
          <p:spPr>
            <a:xfrm rot="10740000" flipH="1">
              <a:off x="2748677" y="1249462"/>
              <a:ext cx="5148" cy="33457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504" name="Прямоугольник 60"/>
            <p:cNvSpPr>
              <a:spLocks noChangeArrowheads="1"/>
            </p:cNvSpPr>
            <p:nvPr/>
          </p:nvSpPr>
          <p:spPr bwMode="auto">
            <a:xfrm>
              <a:off x="2411986" y="986078"/>
              <a:ext cx="570772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02.04.2015</a:t>
              </a:r>
            </a:p>
          </p:txBody>
        </p: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31314" y="1593520"/>
              <a:ext cx="2574" cy="3386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506" name="Прямоугольник 64"/>
            <p:cNvSpPr>
              <a:spLocks noChangeArrowheads="1"/>
            </p:cNvSpPr>
            <p:nvPr/>
          </p:nvSpPr>
          <p:spPr bwMode="auto">
            <a:xfrm>
              <a:off x="2939488" y="1999299"/>
              <a:ext cx="570772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27.04.2015</a:t>
              </a:r>
            </a:p>
          </p:txBody>
        </p:sp>
        <p:cxnSp>
          <p:nvCxnSpPr>
            <p:cNvPr id="66" name="Прямая соединительная линия 65"/>
            <p:cNvCxnSpPr/>
            <p:nvPr/>
          </p:nvCxnSpPr>
          <p:spPr>
            <a:xfrm>
              <a:off x="4271237" y="1151934"/>
              <a:ext cx="0" cy="43210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508" name="Прямоугольник 66"/>
            <p:cNvSpPr>
              <a:spLocks noChangeArrowheads="1"/>
            </p:cNvSpPr>
            <p:nvPr/>
          </p:nvSpPr>
          <p:spPr bwMode="auto">
            <a:xfrm>
              <a:off x="3988602" y="987899"/>
              <a:ext cx="570772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07.12.2015</a:t>
              </a:r>
            </a:p>
          </p:txBody>
        </p:sp>
        <p:sp>
          <p:nvSpPr>
            <p:cNvPr id="19509" name="Прямоугольник 67"/>
            <p:cNvSpPr>
              <a:spLocks noChangeArrowheads="1"/>
            </p:cNvSpPr>
            <p:nvPr/>
          </p:nvSpPr>
          <p:spPr bwMode="auto">
            <a:xfrm>
              <a:off x="5436222" y="1684429"/>
              <a:ext cx="1381405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>
                  <a:solidFill>
                    <a:schemeClr val="accent1"/>
                  </a:solidFill>
                </a:rPr>
                <a:t>ГАУЗ «Бугульминская ЦРБ»</a:t>
              </a:r>
              <a:r>
                <a:rPr lang="ru-RU" sz="800" b="1">
                  <a:solidFill>
                    <a:schemeClr val="accent1"/>
                  </a:solidFill>
                  <a:ea typeface="Microsoft YaHei" pitchFamily="34" charset="-122"/>
                </a:rPr>
                <a:t> </a:t>
              </a:r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5020290" y="1579975"/>
              <a:ext cx="3862" cy="28039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9511" name="Picture 10" descr="http://xn--80aafgktiggx4c.xn--p1ai/attachments/Image/kardio.png?template=generic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0507" y="1584664"/>
              <a:ext cx="420507" cy="469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12" name="Прямоугольник 72"/>
            <p:cNvSpPr>
              <a:spLocks noChangeArrowheads="1"/>
            </p:cNvSpPr>
            <p:nvPr/>
          </p:nvSpPr>
          <p:spPr bwMode="auto">
            <a:xfrm>
              <a:off x="4648333" y="1913934"/>
              <a:ext cx="570772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28.12.2015</a:t>
              </a:r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6428305" y="1169543"/>
              <a:ext cx="0" cy="43210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6753301" y="1593520"/>
              <a:ext cx="5148" cy="26684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515" name="Прямоугольник 79"/>
            <p:cNvSpPr>
              <a:spLocks noChangeArrowheads="1"/>
            </p:cNvSpPr>
            <p:nvPr/>
          </p:nvSpPr>
          <p:spPr bwMode="auto">
            <a:xfrm>
              <a:off x="6142295" y="2009104"/>
              <a:ext cx="1390464" cy="288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800" b="1">
                  <a:solidFill>
                    <a:schemeClr val="accent1"/>
                  </a:solidFill>
                </a:rPr>
                <a:t>Трудоустроен у </a:t>
              </a:r>
            </a:p>
            <a:p>
              <a:pPr algn="ctr" eaLnBrk="1" hangingPunct="1"/>
              <a:r>
                <a:rPr lang="ru-RU" sz="800" b="1">
                  <a:solidFill>
                    <a:schemeClr val="accent1"/>
                  </a:solidFill>
                </a:rPr>
                <a:t>прежнего работодателя</a:t>
              </a:r>
            </a:p>
          </p:txBody>
        </p:sp>
        <p:sp>
          <p:nvSpPr>
            <p:cNvPr id="19516" name="Прямоугольник 80"/>
            <p:cNvSpPr>
              <a:spLocks noChangeArrowheads="1"/>
            </p:cNvSpPr>
            <p:nvPr/>
          </p:nvSpPr>
          <p:spPr bwMode="auto">
            <a:xfrm>
              <a:off x="6294827" y="1859928"/>
              <a:ext cx="1085403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01.11.2016 – 01.09.2018</a:t>
              </a:r>
            </a:p>
          </p:txBody>
        </p:sp>
        <p:sp>
          <p:nvSpPr>
            <p:cNvPr id="19517" name="Прямоугольник 81"/>
            <p:cNvSpPr>
              <a:spLocks noChangeArrowheads="1"/>
            </p:cNvSpPr>
            <p:nvPr/>
          </p:nvSpPr>
          <p:spPr bwMode="auto">
            <a:xfrm>
              <a:off x="7058526" y="457045"/>
              <a:ext cx="1031339" cy="102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800" b="1" dirty="0">
                  <a:solidFill>
                    <a:srgbClr val="002060"/>
                  </a:solidFill>
                </a:rPr>
                <a:t> с 01.09.2018</a:t>
              </a:r>
            </a:p>
            <a:p>
              <a:pPr eaLnBrk="1" hangingPunct="1"/>
              <a:r>
                <a:rPr lang="ru-RU" sz="800" b="1" dirty="0">
                  <a:solidFill>
                    <a:srgbClr val="00863D"/>
                  </a:solidFill>
                </a:rPr>
                <a:t>Проходит переобучение в Кисловодском медицинском колледже, планируется  дальнейшее трудоустройство</a:t>
              </a:r>
            </a:p>
          </p:txBody>
        </p:sp>
        <p:sp>
          <p:nvSpPr>
            <p:cNvPr id="83" name="Овал 82"/>
            <p:cNvSpPr/>
            <p:nvPr/>
          </p:nvSpPr>
          <p:spPr>
            <a:xfrm>
              <a:off x="2711353" y="1536629"/>
              <a:ext cx="81083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1402441" y="1562365"/>
              <a:ext cx="79796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3186269" y="1556947"/>
              <a:ext cx="81083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4230052" y="1551529"/>
              <a:ext cx="81083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977819" y="1555593"/>
              <a:ext cx="81083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6388407" y="1559656"/>
              <a:ext cx="81083" cy="81274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6720462" y="1559656"/>
              <a:ext cx="81083" cy="79919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pic>
          <p:nvPicPr>
            <p:cNvPr id="90" name="Picture 4" descr="Картинки по запросу icon обучение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14925" y="1269982"/>
              <a:ext cx="292817" cy="292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526" name="Прямоугольник 70"/>
            <p:cNvSpPr>
              <a:spLocks noChangeArrowheads="1"/>
            </p:cNvSpPr>
            <p:nvPr/>
          </p:nvSpPr>
          <p:spPr bwMode="auto">
            <a:xfrm>
              <a:off x="6121912" y="1024470"/>
              <a:ext cx="570772" cy="183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 b="1">
                  <a:solidFill>
                    <a:srgbClr val="002060"/>
                  </a:solidFill>
                  <a:ea typeface="Microsoft YaHei" pitchFamily="34" charset="-122"/>
                </a:rPr>
                <a:t>16</a:t>
              </a:r>
              <a:r>
                <a:rPr lang="ru-RU" sz="800" b="1">
                  <a:solidFill>
                    <a:srgbClr val="002060"/>
                  </a:solidFill>
                  <a:ea typeface="Microsoft YaHei" pitchFamily="34" charset="-122"/>
                </a:rPr>
                <a:t>.03.2016</a:t>
              </a:r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>
              <a:off x="7073109" y="1135679"/>
              <a:ext cx="0" cy="43210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Овал 92"/>
            <p:cNvSpPr/>
            <p:nvPr/>
          </p:nvSpPr>
          <p:spPr>
            <a:xfrm>
              <a:off x="7031924" y="1554238"/>
              <a:ext cx="81083" cy="79919"/>
            </a:xfrm>
            <a:prstGeom prst="ellipse">
              <a:avLst/>
            </a:prstGeom>
            <a:solidFill>
              <a:srgbClr val="7030A0"/>
            </a:solidFill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grpSp>
        <p:nvGrpSpPr>
          <p:cNvPr id="19461" name="Группа 13"/>
          <p:cNvGrpSpPr>
            <a:grpSpLocks/>
          </p:cNvGrpSpPr>
          <p:nvPr/>
        </p:nvGrpSpPr>
        <p:grpSpPr bwMode="auto">
          <a:xfrm>
            <a:off x="1035360" y="3005137"/>
            <a:ext cx="6991350" cy="2228850"/>
            <a:chOff x="1831790" y="2856929"/>
            <a:chExt cx="5137392" cy="1831822"/>
          </a:xfrm>
        </p:grpSpPr>
        <p:sp>
          <p:nvSpPr>
            <p:cNvPr id="19463" name="Прямоугольник 69"/>
            <p:cNvSpPr>
              <a:spLocks noChangeArrowheads="1"/>
            </p:cNvSpPr>
            <p:nvPr/>
          </p:nvSpPr>
          <p:spPr bwMode="auto">
            <a:xfrm>
              <a:off x="5327357" y="4106119"/>
              <a:ext cx="1533922" cy="20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ru-RU" sz="1000" b="1">
                  <a:solidFill>
                    <a:srgbClr val="0070C0"/>
                  </a:solidFill>
                </a:rPr>
                <a:t>Обучение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68907" y="4312993"/>
              <a:ext cx="1425498" cy="25311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ru-RU"/>
              </a:defPPr>
              <a:lvl1pPr>
                <a:defRPr sz="1400" b="1">
                  <a:solidFill>
                    <a:srgbClr val="002060"/>
                  </a:solidFill>
                  <a:ea typeface="Microsoft YaHei" pitchFamily="34" charset="-122"/>
                </a:defRPr>
              </a:lvl1pPr>
            </a:lstStyle>
            <a:p>
              <a:pPr eaLnBrk="1" hangingPunct="1">
                <a:defRPr/>
              </a:pPr>
              <a:r>
                <a:rPr lang="ru-RU" sz="1050" i="1" dirty="0"/>
                <a:t>12</a:t>
              </a:r>
              <a:r>
                <a:rPr lang="en-US" sz="1050" i="1" dirty="0"/>
                <a:t>6</a:t>
              </a:r>
              <a:r>
                <a:rPr lang="ru-RU" sz="1050" i="1" dirty="0"/>
                <a:t>,</a:t>
              </a:r>
              <a:r>
                <a:rPr lang="en-US" sz="1050" i="1" dirty="0"/>
                <a:t>5 </a:t>
              </a:r>
              <a:r>
                <a:rPr lang="ru-RU" sz="1050" i="1" dirty="0"/>
                <a:t>тыс. рублей</a:t>
              </a:r>
            </a:p>
          </p:txBody>
        </p:sp>
        <p:grpSp>
          <p:nvGrpSpPr>
            <p:cNvPr id="19465" name="Группа 12"/>
            <p:cNvGrpSpPr>
              <a:grpSpLocks/>
            </p:cNvGrpSpPr>
            <p:nvPr/>
          </p:nvGrpSpPr>
          <p:grpSpPr bwMode="auto">
            <a:xfrm>
              <a:off x="1831790" y="2856929"/>
              <a:ext cx="5137392" cy="1831822"/>
              <a:chOff x="1831790" y="2856929"/>
              <a:chExt cx="5137392" cy="1831822"/>
            </a:xfrm>
          </p:grpSpPr>
          <p:sp>
            <p:nvSpPr>
              <p:cNvPr id="136" name="TextBox 135"/>
              <p:cNvSpPr txBox="1"/>
              <p:nvPr/>
            </p:nvSpPr>
            <p:spPr>
              <a:xfrm>
                <a:off x="5126067" y="3641063"/>
                <a:ext cx="1425498" cy="253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>
                  <a:defRPr sz="1400" b="1">
                    <a:solidFill>
                      <a:srgbClr val="002060"/>
                    </a:solidFill>
                    <a:ea typeface="Microsoft YaHei" pitchFamily="34" charset="-122"/>
                  </a:defRPr>
                </a:lvl1pPr>
              </a:lstStyle>
              <a:p>
                <a:pPr eaLnBrk="1" hangingPunct="1">
                  <a:defRPr/>
                </a:pPr>
                <a:r>
                  <a:rPr lang="ru-RU" sz="1050" i="1" dirty="0"/>
                  <a:t>128,3</a:t>
                </a:r>
                <a:r>
                  <a:rPr lang="en-US" sz="1050" i="1" dirty="0"/>
                  <a:t> </a:t>
                </a:r>
                <a:r>
                  <a:rPr lang="ru-RU" sz="1050" i="1" dirty="0"/>
                  <a:t>тыс. рублей</a:t>
                </a:r>
              </a:p>
            </p:txBody>
          </p:sp>
          <p:sp>
            <p:nvSpPr>
              <p:cNvPr id="19467" name="Прямоугольник 136"/>
              <p:cNvSpPr>
                <a:spLocks noChangeArrowheads="1"/>
              </p:cNvSpPr>
              <p:nvPr/>
            </p:nvSpPr>
            <p:spPr bwMode="auto">
              <a:xfrm>
                <a:off x="5195572" y="3437824"/>
                <a:ext cx="1533922" cy="202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ru-RU" sz="1000" b="1">
                    <a:solidFill>
                      <a:srgbClr val="0070C0"/>
                    </a:solidFill>
                  </a:rPr>
                  <a:t>ТСР, лекарства</a:t>
                </a: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201892" y="3091778"/>
                <a:ext cx="1104702" cy="208755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ru-RU"/>
                </a:defPPr>
                <a:lvl1pPr>
                  <a:defRPr sz="1400" b="1">
                    <a:solidFill>
                      <a:srgbClr val="002060"/>
                    </a:solidFill>
                    <a:ea typeface="Microsoft YaHei" pitchFamily="34" charset="-122"/>
                  </a:defRPr>
                </a:lvl1pPr>
              </a:lstStyle>
              <a:p>
                <a:pPr eaLnBrk="1" hangingPunct="1">
                  <a:defRPr/>
                </a:pPr>
                <a:r>
                  <a:rPr lang="ru-RU" sz="1050" i="1" dirty="0"/>
                  <a:t>124,1</a:t>
                </a:r>
                <a:r>
                  <a:rPr lang="en-US" sz="1050" i="1" dirty="0"/>
                  <a:t> </a:t>
                </a:r>
                <a:r>
                  <a:rPr lang="ru-RU" sz="1050" i="1" dirty="0"/>
                  <a:t>тыс. рублей</a:t>
                </a:r>
              </a:p>
            </p:txBody>
          </p:sp>
          <p:sp>
            <p:nvSpPr>
              <p:cNvPr id="19469" name="Прямоугольник 143"/>
              <p:cNvSpPr>
                <a:spLocks noChangeArrowheads="1"/>
              </p:cNvSpPr>
              <p:nvPr/>
            </p:nvSpPr>
            <p:spPr bwMode="auto">
              <a:xfrm>
                <a:off x="4775030" y="2870121"/>
                <a:ext cx="2194152" cy="202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ru-RU" sz="1000" b="1">
                    <a:solidFill>
                      <a:srgbClr val="0070C0"/>
                    </a:solidFill>
                  </a:rPr>
                  <a:t>Оплата лечения, реабилитации и проезда</a:t>
                </a:r>
              </a:p>
            </p:txBody>
          </p:sp>
          <p:grpSp>
            <p:nvGrpSpPr>
              <p:cNvPr id="19470" name="Группа 9"/>
              <p:cNvGrpSpPr>
                <a:grpSpLocks/>
              </p:cNvGrpSpPr>
              <p:nvPr/>
            </p:nvGrpSpPr>
            <p:grpSpPr bwMode="auto">
              <a:xfrm>
                <a:off x="1831790" y="2856929"/>
                <a:ext cx="4848092" cy="1831822"/>
                <a:chOff x="2391209" y="2809639"/>
                <a:chExt cx="4326540" cy="1516699"/>
              </a:xfrm>
            </p:grpSpPr>
            <p:grpSp>
              <p:nvGrpSpPr>
                <p:cNvPr id="19472" name="Группа 1"/>
                <p:cNvGrpSpPr>
                  <a:grpSpLocks/>
                </p:cNvGrpSpPr>
                <p:nvPr/>
              </p:nvGrpSpPr>
              <p:grpSpPr bwMode="auto">
                <a:xfrm>
                  <a:off x="2391209" y="2809639"/>
                  <a:ext cx="4326540" cy="1516699"/>
                  <a:chOff x="2417086" y="3761343"/>
                  <a:chExt cx="4735941" cy="1618181"/>
                </a:xfrm>
              </p:grpSpPr>
              <p:cxnSp>
                <p:nvCxnSpPr>
                  <p:cNvPr id="75" name="Прямая соединительная линия 74"/>
                  <p:cNvCxnSpPr/>
                  <p:nvPr/>
                </p:nvCxnSpPr>
                <p:spPr>
                  <a:xfrm>
                    <a:off x="5302409" y="3965344"/>
                    <a:ext cx="1850618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2815926" y="5040674"/>
                    <a:ext cx="1799339" cy="33885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>
                    <a:defPPr>
                      <a:defRPr lang="ru-RU"/>
                    </a:defPPr>
                    <a:lvl1pPr>
                      <a:defRPr sz="1000" b="1">
                        <a:solidFill>
                          <a:srgbClr val="002060"/>
                        </a:solidFill>
                        <a:ea typeface="Microsoft YaHei" pitchFamily="34" charset="-122"/>
                      </a:defRPr>
                    </a:lvl1pPr>
                  </a:lstStyle>
                  <a:p>
                    <a:pPr eaLnBrk="1" hangingPunct="1">
                      <a:defRPr/>
                    </a:pPr>
                    <a:r>
                      <a:rPr lang="ru-RU" sz="1050" i="1" dirty="0"/>
                      <a:t>42,6 тыс. рублей</a:t>
                    </a:r>
                  </a:p>
                </p:txBody>
              </p:sp>
              <p:sp>
                <p:nvSpPr>
                  <p:cNvPr id="19478" name="Прямоугольник 77"/>
                  <p:cNvSpPr>
                    <a:spLocks noChangeArrowheads="1"/>
                  </p:cNvSpPr>
                  <p:nvPr/>
                </p:nvSpPr>
                <p:spPr bwMode="auto">
                  <a:xfrm>
                    <a:off x="2550148" y="4875735"/>
                    <a:ext cx="2000088" cy="178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ru-RU" sz="1000" b="1">
                        <a:solidFill>
                          <a:srgbClr val="0070C0"/>
                        </a:solidFill>
                      </a:rPr>
                      <a:t>Ежемесячная страховая</a:t>
                    </a:r>
                    <a:r>
                      <a:rPr lang="en-US" sz="1000" b="1">
                        <a:solidFill>
                          <a:srgbClr val="0070C0"/>
                        </a:solidFill>
                      </a:rPr>
                      <a:t> </a:t>
                    </a:r>
                    <a:r>
                      <a:rPr lang="ru-RU" sz="1000" b="1">
                        <a:solidFill>
                          <a:srgbClr val="0070C0"/>
                        </a:solidFill>
                      </a:rPr>
                      <a:t>выплата</a:t>
                    </a:r>
                  </a:p>
                </p:txBody>
              </p:sp>
              <p:cxnSp>
                <p:nvCxnSpPr>
                  <p:cNvPr id="120" name="Прямая соединительная линия 119"/>
                  <p:cNvCxnSpPr/>
                  <p:nvPr/>
                </p:nvCxnSpPr>
                <p:spPr>
                  <a:xfrm flipV="1">
                    <a:off x="5129199" y="3965344"/>
                    <a:ext cx="185746" cy="183256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Прямая соединительная линия 121"/>
                  <p:cNvCxnSpPr/>
                  <p:nvPr/>
                </p:nvCxnSpPr>
                <p:spPr>
                  <a:xfrm>
                    <a:off x="5243153" y="5037216"/>
                    <a:ext cx="1850618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2802252" y="4470161"/>
                    <a:ext cx="1800478" cy="33885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>
                    <a:defPPr>
                      <a:defRPr lang="ru-RU"/>
                    </a:defPPr>
                    <a:lvl1pPr>
                      <a:defRPr sz="1000" b="1">
                        <a:solidFill>
                          <a:srgbClr val="002060"/>
                        </a:solidFill>
                        <a:ea typeface="Microsoft YaHei" pitchFamily="34" charset="-122"/>
                      </a:defRPr>
                    </a:lvl1pPr>
                  </a:lstStyle>
                  <a:p>
                    <a:pPr eaLnBrk="1" hangingPunct="1">
                      <a:defRPr/>
                    </a:pPr>
                    <a:r>
                      <a:rPr lang="ru-RU" sz="1050" i="1" dirty="0"/>
                      <a:t>81,3</a:t>
                    </a:r>
                    <a:r>
                      <a:rPr lang="en-US" sz="1050" i="1" dirty="0"/>
                      <a:t> </a:t>
                    </a:r>
                    <a:r>
                      <a:rPr lang="ru-RU" sz="1050" i="1" dirty="0"/>
                      <a:t>тыс. рублей</a:t>
                    </a:r>
                  </a:p>
                </p:txBody>
              </p:sp>
              <p:sp>
                <p:nvSpPr>
                  <p:cNvPr id="19483" name="Прямоугольник 123"/>
                  <p:cNvSpPr>
                    <a:spLocks noChangeArrowheads="1"/>
                  </p:cNvSpPr>
                  <p:nvPr/>
                </p:nvSpPr>
                <p:spPr bwMode="auto">
                  <a:xfrm>
                    <a:off x="2542283" y="4294762"/>
                    <a:ext cx="1903698" cy="178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ru-RU" sz="1000" b="1" dirty="0">
                        <a:solidFill>
                          <a:srgbClr val="0070C0"/>
                        </a:solidFill>
                      </a:rPr>
                      <a:t>Единовременная страховая выплата</a:t>
                    </a:r>
                  </a:p>
                </p:txBody>
              </p:sp>
              <p:cxnSp>
                <p:nvCxnSpPr>
                  <p:cNvPr id="125" name="Прямая соединительная линия 124"/>
                  <p:cNvCxnSpPr/>
                  <p:nvPr/>
                </p:nvCxnSpPr>
                <p:spPr>
                  <a:xfrm>
                    <a:off x="5090454" y="4860876"/>
                    <a:ext cx="154978" cy="182103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Прямая соединительная линия 125"/>
                  <p:cNvCxnSpPr/>
                  <p:nvPr/>
                </p:nvCxnSpPr>
                <p:spPr>
                  <a:xfrm>
                    <a:off x="2501412" y="3965344"/>
                    <a:ext cx="1850618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909369" y="3976870"/>
                    <a:ext cx="1111055" cy="184408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>
                    <a:defPPr>
                      <a:defRPr lang="ru-RU"/>
                    </a:defPPr>
                    <a:lvl1pPr>
                      <a:defRPr sz="1000" b="1">
                        <a:solidFill>
                          <a:srgbClr val="002060"/>
                        </a:solidFill>
                        <a:ea typeface="Microsoft YaHei" pitchFamily="34" charset="-122"/>
                      </a:defRPr>
                    </a:lvl1pPr>
                  </a:lstStyle>
                  <a:p>
                    <a:pPr eaLnBrk="1" hangingPunct="1">
                      <a:defRPr/>
                    </a:pPr>
                    <a:r>
                      <a:rPr lang="ru-RU" sz="1050" i="1" dirty="0"/>
                      <a:t>297,5 тыс. рублей</a:t>
                    </a:r>
                  </a:p>
                </p:txBody>
              </p:sp>
              <p:sp>
                <p:nvSpPr>
                  <p:cNvPr id="19487" name="Прямоугольник 127"/>
                  <p:cNvSpPr>
                    <a:spLocks noChangeArrowheads="1"/>
                  </p:cNvSpPr>
                  <p:nvPr/>
                </p:nvSpPr>
                <p:spPr bwMode="auto">
                  <a:xfrm>
                    <a:off x="2417086" y="3761343"/>
                    <a:ext cx="2266212" cy="178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1" hangingPunct="1"/>
                    <a:r>
                      <a:rPr lang="ru-RU" sz="1000" b="1">
                        <a:solidFill>
                          <a:srgbClr val="0070C0"/>
                        </a:solidFill>
                      </a:rPr>
                      <a:t>Выплаты по временной нетрудоспособности</a:t>
                    </a:r>
                  </a:p>
                </p:txBody>
              </p:sp>
              <p:cxnSp>
                <p:nvCxnSpPr>
                  <p:cNvPr id="129" name="Прямая соединительная линия 128"/>
                  <p:cNvCxnSpPr/>
                  <p:nvPr/>
                </p:nvCxnSpPr>
                <p:spPr>
                  <a:xfrm flipH="1" flipV="1">
                    <a:off x="4341775" y="3963039"/>
                    <a:ext cx="183466" cy="182103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2468246" y="3468604"/>
                  <a:ext cx="169064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 flipH="1">
                  <a:off x="4202609" y="3858581"/>
                  <a:ext cx="141581" cy="17176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2513010" y="4024942"/>
                  <a:ext cx="1689599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4767943" y="3647587"/>
                <a:ext cx="189444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462" name="Изображение 3" descr="FSS-logo_png_transparent_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18" y="3445754"/>
            <a:ext cx="1062576" cy="1071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6"/>
          <p:cNvSpPr>
            <a:spLocks noChangeArrowheads="1"/>
          </p:cNvSpPr>
          <p:nvPr/>
        </p:nvSpPr>
        <p:spPr bwMode="auto">
          <a:xfrm>
            <a:off x="428625" y="4667250"/>
            <a:ext cx="83581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/>
          <a:p>
            <a:pPr marL="342900" indent="-342900"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itchFamily="2" charset="2"/>
              <a:buNone/>
            </a:pPr>
            <a:endParaRPr lang="ru-RU" altLang="ru-RU" sz="1200" b="1" i="1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27399" y="2148126"/>
            <a:ext cx="5760640" cy="646329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defTabSz="449252" eaLnBrk="1" hangingPunct="1">
              <a:defRPr sz="2400" b="1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defRPr>
            </a:lvl1pPr>
          </a:lstStyle>
          <a:p>
            <a:r>
              <a:rPr lang="ru-RU" sz="3600" dirty="0"/>
              <a:t>СПАСИБО ЗА ВНИМАНИЕ!</a:t>
            </a:r>
          </a:p>
        </p:txBody>
      </p:sp>
      <p:pic>
        <p:nvPicPr>
          <p:cNvPr id="20484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1870075"/>
            <a:ext cx="141763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3146425" y="2895600"/>
            <a:ext cx="3175" cy="446088"/>
          </a:xfrm>
          <a:prstGeom prst="line">
            <a:avLst/>
          </a:prstGeom>
          <a:ln w="25400" cap="rnd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505700" y="3849688"/>
            <a:ext cx="1050925" cy="368300"/>
          </a:xfrm>
          <a:prstGeom prst="round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8" tIns="45719" rIns="91438" bIns="45719" anchor="ctr"/>
          <a:lstStyle/>
          <a:p>
            <a:pPr algn="ctr" eaLnBrk="1" hangingPunct="1">
              <a:defRPr/>
            </a:pPr>
            <a:r>
              <a:rPr lang="ru-RU" sz="2500" b="1" dirty="0">
                <a:solidFill>
                  <a:srgbClr val="C00000"/>
                </a:solidFill>
                <a:latin typeface="Garamond" pitchFamily="18" charset="0"/>
              </a:rPr>
              <a:t>2</a:t>
            </a:r>
            <a:r>
              <a:rPr lang="en-US" sz="2500" b="1" dirty="0">
                <a:solidFill>
                  <a:srgbClr val="C00000"/>
                </a:solidFill>
                <a:latin typeface="Garamond" pitchFamily="18" charset="0"/>
              </a:rPr>
              <a:t>3</a:t>
            </a:r>
            <a:r>
              <a:rPr lang="ru-RU" sz="2500" b="1" dirty="0">
                <a:solidFill>
                  <a:srgbClr val="C00000"/>
                </a:solidFill>
                <a:latin typeface="Garamond" pitchFamily="18" charset="0"/>
              </a:rPr>
              <a:t>%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08" y="1983388"/>
            <a:ext cx="1402369" cy="114418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A2A2A2"/>
              </a:clrFrom>
              <a:clrTo>
                <a:srgbClr val="A2A2A2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790" y="3310168"/>
            <a:ext cx="958998" cy="72343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809" y="826410"/>
            <a:ext cx="1257336" cy="94300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957638" y="2270125"/>
            <a:ext cx="2505075" cy="52228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ru-RU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ЗАСТРАХОВАННЫХ</a:t>
            </a:r>
            <a:endParaRPr lang="ru-RU" sz="28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1638" y="3419475"/>
            <a:ext cx="2736850" cy="968375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>
              <a:defRPr/>
            </a:pPr>
            <a:r>
              <a:rPr lang="ru-RU" sz="1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РАБОТАЮЩИХ ВО ВРЕДНЫХ И (ИЛИ) ОПАСНЫХ УСЛОВИЯХ ТРУДА 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948488" y="3419475"/>
            <a:ext cx="1506537" cy="476250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ru-RU" sz="25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 тыс.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71925" y="1276350"/>
            <a:ext cx="2257425" cy="368300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algn="ctr">
              <a:defRPr/>
            </a:pPr>
            <a:r>
              <a:rPr lang="ru-RU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СТРАХОВАТЕЛЕЙ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842125" y="1219200"/>
            <a:ext cx="1508125" cy="47783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en-US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</a:t>
            </a: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endParaRPr lang="ru-RU" sz="2800" b="1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48488" y="2290763"/>
            <a:ext cx="1712912" cy="477837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en-US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млн. 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8038" y="33338"/>
            <a:ext cx="8316912" cy="584200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ОБЯЗАТЕЛЬНОЕ СОЦИАЛЬНОЕ СТРАХОВАНИЕ ОТ НЕСЧАСТНЫХ СЛУЧАЕВ НА ПРОИЗВОДСТВЕ И ПРОФЕССИОНАЛЬНЫХ ЗАБОЛЕВАНИЙ В РЕСПУБЛИКЕ ТАТАРСТАН*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148013" y="3355975"/>
            <a:ext cx="423862" cy="242888"/>
          </a:xfrm>
          <a:prstGeom prst="line">
            <a:avLst/>
          </a:prstGeom>
          <a:ln w="25400" cap="rnd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4138" y="4867275"/>
            <a:ext cx="2757487" cy="338138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*по состоянию на 01.09.2019</a:t>
            </a:r>
          </a:p>
        </p:txBody>
      </p:sp>
      <p:pic>
        <p:nvPicPr>
          <p:cNvPr id="6162" name="Изображение 3" descr="FSS-logo_png_transparent_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6" y="33337"/>
            <a:ext cx="64744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55650" y="0"/>
            <a:ext cx="8388350" cy="554038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5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ФИНАНСОВОЕ ОБЕСПЕЧЕНИЕ ПРЕДУПРЕДИТЕЛЬНЫХ МЕР</a:t>
            </a:r>
            <a:endParaRPr lang="en-US" sz="1500" b="1" dirty="0">
              <a:solidFill>
                <a:srgbClr val="0707A9"/>
              </a:solidFill>
              <a:latin typeface="+mj-lt"/>
              <a:ea typeface="Microsoft YaHei"/>
              <a:cs typeface="Times New Roman" pitchFamily="18" charset="0"/>
            </a:endParaRPr>
          </a:p>
          <a:p>
            <a:pPr defTabSz="449252" eaLnBrk="1" hangingPunct="1">
              <a:defRPr/>
            </a:pPr>
            <a:r>
              <a:rPr lang="ru-RU" sz="15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ПО СОКРАЩЕНИЮ ПРОИЗВОДСТВЕННОГО ТРАВМАТИЗМА И ПРОФЕССИОНАЛЬНЫХ ЗАБОЛЕВАНИЙ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1522334"/>
            <a:ext cx="2247446" cy="1841505"/>
          </a:xfrm>
          <a:prstGeom prst="rect">
            <a:avLst/>
          </a:prstGeom>
        </p:spPr>
      </p:pic>
      <p:pic>
        <p:nvPicPr>
          <p:cNvPr id="7173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571" y="1762125"/>
            <a:ext cx="18129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2483768" y="1267728"/>
            <a:ext cx="4608511" cy="144803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eaLnBrk="1" hangingPunct="1">
              <a:defRPr/>
            </a:pPr>
            <a:r>
              <a:rPr lang="ru-RU" b="1" dirty="0"/>
              <a:t>СТРАХОВЫЕ ВЗНОСЫ</a:t>
            </a:r>
          </a:p>
        </p:txBody>
      </p:sp>
      <p:sp>
        <p:nvSpPr>
          <p:cNvPr id="15" name="Стрелка вправо 14"/>
          <p:cNvSpPr/>
          <p:nvPr/>
        </p:nvSpPr>
        <p:spPr>
          <a:xfrm flipH="1">
            <a:off x="2453845" y="2715766"/>
            <a:ext cx="4608511" cy="144016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eaLnBrk="1" hangingPunct="1">
              <a:defRPr/>
            </a:pPr>
            <a:r>
              <a:rPr lang="ru-RU" b="1" dirty="0"/>
              <a:t>30% ОТ СТРАХОВЫХ </a:t>
            </a:r>
            <a:r>
              <a:rPr lang="ru-RU" b="1" dirty="0" smtClean="0"/>
              <a:t>ВЗНОСОВ</a:t>
            </a:r>
            <a:endParaRPr lang="en-US" b="1" dirty="0" smtClean="0"/>
          </a:p>
          <a:p>
            <a:pPr algn="ctr" eaLnBrk="1" hangingPunct="1">
              <a:defRPr/>
            </a:pPr>
            <a:r>
              <a:rPr lang="ru-RU" sz="1600" dirty="0"/>
              <a:t>н</a:t>
            </a:r>
            <a:r>
              <a:rPr lang="ru-RU" sz="1600" dirty="0" smtClean="0"/>
              <a:t>а мероприятия по улучшению условий труда</a:t>
            </a:r>
            <a:endParaRPr lang="ru-RU" sz="1600" dirty="0"/>
          </a:p>
        </p:txBody>
      </p:sp>
      <p:pic>
        <p:nvPicPr>
          <p:cNvPr id="7176" name="Изображение 3" descr="FSS-logo_png_transparent_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603817"/>
              </p:ext>
            </p:extLst>
          </p:nvPr>
        </p:nvGraphicFramePr>
        <p:xfrm>
          <a:off x="-9525" y="319088"/>
          <a:ext cx="914400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11200" y="57150"/>
            <a:ext cx="8362950" cy="338138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 ДИНАМИКА ИСПОЛЬЗОВАНИЯ ФИНАНСОВОГО ОБЕСПЕЧЕНИЯ</a:t>
            </a:r>
            <a:r>
              <a:rPr lang="en-US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ПРЕДУПРЕДИТЕЛЬНЫХ МЕР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835525"/>
            <a:ext cx="8362950" cy="311150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400" dirty="0">
                <a:latin typeface="+mn-lt"/>
                <a:ea typeface="Microsoft YaHei"/>
                <a:cs typeface="Times New Roman" pitchFamily="18" charset="0"/>
              </a:rPr>
              <a:t> *оперативные данные на основании заявлений страхователей, мероприятия на стадии реализации</a:t>
            </a:r>
          </a:p>
        </p:txBody>
      </p:sp>
      <p:pic>
        <p:nvPicPr>
          <p:cNvPr id="8198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808038" y="41275"/>
            <a:ext cx="8335962" cy="585788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altLang="ru-RU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ИЗМЕНЕНИЯ В ПРАВИЛАХ </a:t>
            </a:r>
          </a:p>
          <a:p>
            <a:pPr defTabSz="449252" eaLnBrk="1" hangingPunct="1">
              <a:defRPr/>
            </a:pPr>
            <a:r>
              <a:rPr lang="ru-RU" altLang="ru-RU" sz="16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ФИНАНСОВОГО ОБЕСПЕЧЕНИЯ ПРЕДУПРЕДИТЕЛЬНЫХ МЕР В 2019 ГОДУ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7225" y="1644650"/>
            <a:ext cx="8015288" cy="1200150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algn="just" defTabSz="449252" eaLnBrk="1" hangingPunct="1">
              <a:defRPr/>
            </a:pPr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ДОПОЛНИТЕЛЬНЫЕ 10% </a:t>
            </a:r>
            <a:r>
              <a:rPr lang="ru-RU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НА </a:t>
            </a:r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4525" y="996950"/>
            <a:ext cx="8391525" cy="369888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С 2019 ГОДА ВОЗМОЖНО УВЕЛИЧЕНИЕ </a:t>
            </a:r>
            <a:r>
              <a:rPr lang="ru-RU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С 20% ОТ СТРАХОВЫХ ВЗНОСОВ ДО </a:t>
            </a:r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30 %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1825" y="3300413"/>
            <a:ext cx="8015288" cy="1201737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algn="just" defTabSz="449252" eaLnBrk="1" hangingPunct="1">
              <a:defRPr/>
            </a:pPr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ВОЗМОЖНО НАПРАВЛЕНИЕ ВСЕХ 30% НА САНАТОРНО-КУРОРТНОЕ 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</a:t>
            </a:r>
          </a:p>
        </p:txBody>
      </p:sp>
      <p:pic>
        <p:nvPicPr>
          <p:cNvPr id="19" name="Picture 8" descr="https://image.freepik.com/free-icon/no-translate-detected_318-4700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3" y="961637"/>
            <a:ext cx="439792" cy="4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s://image.freepik.com/free-icon/no-translate-detected_318-4700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3" y="2067695"/>
            <a:ext cx="439792" cy="4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s://image.freepik.com/free-icon/no-translate-detected_318-4700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723879"/>
            <a:ext cx="439792" cy="4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755650" y="0"/>
            <a:ext cx="8388350" cy="830263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ОБРАЩЕНИЯ СТРАХОВАТЕЛЕЙ В 2019 ГОДУ</a:t>
            </a:r>
          </a:p>
          <a:p>
            <a:pPr defTabSz="449252" eaLnBrk="1" hangingPunct="1">
              <a:defRPr/>
            </a:pPr>
            <a:r>
              <a:rPr lang="ru-RU" sz="16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НА РЕАЛИЗАЦИЮ МЕРОПРИЯТИЙ ПО САНАТОРНО-КУРОРТНОМУ ЛЕЧЕНИЮ РАБОТНИКОВ ПРЕДПЕСИОННОГО  И ПЕНСИОННОГО ВОЗРАСТА ЗА СЧЕТ СРЕДСТВ </a:t>
            </a:r>
            <a:r>
              <a:rPr lang="ru-RU" sz="1600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ФСС</a:t>
            </a:r>
            <a:r>
              <a:rPr lang="en-US" sz="1600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*</a:t>
            </a:r>
            <a:endParaRPr lang="en-US" sz="1600" dirty="0">
              <a:solidFill>
                <a:srgbClr val="0707A9"/>
              </a:solidFill>
              <a:latin typeface="+mj-lt"/>
              <a:ea typeface="Microsoft YaHei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05086"/>
            <a:ext cx="1146871" cy="10261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1040593"/>
            <a:ext cx="1152129" cy="94300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513013" y="1273175"/>
            <a:ext cx="3028950" cy="477838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376 </a:t>
            </a:r>
            <a:r>
              <a:rPr lang="ru-RU" sz="25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страхователей</a:t>
            </a:r>
            <a:endParaRPr lang="ru-RU" sz="28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3013" y="2490788"/>
            <a:ext cx="5216525" cy="723900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2,8 тысяч работников</a:t>
            </a:r>
          </a:p>
          <a:p>
            <a:pPr eaLnBrk="1" hangingPunct="1">
              <a:defRPr/>
            </a:pPr>
            <a:r>
              <a:rPr lang="ru-RU" sz="1600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предпенсионного и пенсионного возраста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6188" y="3651250"/>
            <a:ext cx="5216525" cy="477838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defRPr/>
            </a:pPr>
            <a:r>
              <a:rPr lang="ru-RU" sz="25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102 млн. рублей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1" y="3386113"/>
            <a:ext cx="1008112" cy="1008112"/>
          </a:xfrm>
          <a:prstGeom prst="rect">
            <a:avLst/>
          </a:prstGeom>
        </p:spPr>
      </p:pic>
      <p:pic>
        <p:nvPicPr>
          <p:cNvPr id="10250" name="Изображение 3" descr="FSS-logo_png_transparent_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835525"/>
            <a:ext cx="8362950" cy="311150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400" dirty="0">
                <a:latin typeface="+mn-lt"/>
                <a:ea typeface="Microsoft YaHei"/>
                <a:cs typeface="Times New Roman" pitchFamily="18" charset="0"/>
              </a:rPr>
              <a:t> *оперативные данные на основании заявлений страхователей, мероприятия на стадии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8513" y="22225"/>
            <a:ext cx="8345487" cy="831850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СТРУКТУРА ЗАПЛАНИРОВАННЫХ РАСХОДОВ СТРАХОВАТЕЛЕЙ </a:t>
            </a:r>
          </a:p>
          <a:p>
            <a:pPr defTabSz="449252" eaLnBrk="1" hangingPunct="1">
              <a:defRPr/>
            </a:pPr>
            <a:r>
              <a:rPr lang="ru-RU" sz="16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НА ФИНАНСОВОЕ ОБЕСПЕЧЕНИЕ ПРЕДУПРЕДИТЕЛЬНЫХ МЕР В 2019 ГОДУ </a:t>
            </a:r>
          </a:p>
          <a:p>
            <a:pPr defTabSz="449252" eaLnBrk="1" hangingPunct="1">
              <a:defRPr/>
            </a:pPr>
            <a:endParaRPr lang="ru-RU" sz="1600" dirty="0">
              <a:solidFill>
                <a:srgbClr val="0707A9"/>
              </a:solidFill>
              <a:latin typeface="+mj-lt"/>
              <a:ea typeface="Microsoft YaHei"/>
              <a:cs typeface="Times New Roman" pitchFamily="18" charset="0"/>
            </a:endParaRP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197898"/>
              </p:ext>
            </p:extLst>
          </p:nvPr>
        </p:nvGraphicFramePr>
        <p:xfrm>
          <a:off x="46988" y="438150"/>
          <a:ext cx="9124951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9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1270" name="Прямоугольник 2"/>
          <p:cNvSpPr>
            <a:spLocks noChangeArrowheads="1"/>
          </p:cNvSpPr>
          <p:nvPr/>
        </p:nvSpPr>
        <p:spPr bwMode="auto">
          <a:xfrm>
            <a:off x="-54224" y="2356902"/>
            <a:ext cx="348553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sz="1000" dirty="0" smtClean="0"/>
              <a:t>Мероприятия по снижению уровней </a:t>
            </a:r>
            <a:r>
              <a:rPr lang="ru-RU" sz="1000" dirty="0"/>
              <a:t>воздействия </a:t>
            </a:r>
            <a:endParaRPr lang="ru-RU" sz="1000" dirty="0" smtClean="0"/>
          </a:p>
          <a:p>
            <a:pPr eaLnBrk="1" hangingPunct="1"/>
            <a:r>
              <a:rPr lang="ru-RU" sz="1000" dirty="0" smtClean="0"/>
              <a:t>вредных </a:t>
            </a:r>
            <a:r>
              <a:rPr lang="ru-RU" sz="1000" dirty="0"/>
              <a:t>и </a:t>
            </a:r>
            <a:r>
              <a:rPr lang="ru-RU" sz="1000" dirty="0" smtClean="0"/>
              <a:t>опасных </a:t>
            </a:r>
            <a:r>
              <a:rPr lang="ru-RU" sz="1000" dirty="0"/>
              <a:t>производственных </a:t>
            </a:r>
            <a:r>
              <a:rPr lang="ru-RU" sz="1000" dirty="0" smtClean="0"/>
              <a:t>факторов</a:t>
            </a:r>
          </a:p>
          <a:p>
            <a:pPr eaLnBrk="1" hangingPunct="1"/>
            <a:r>
              <a:rPr lang="ru-RU" sz="1000" b="1" dirty="0" smtClean="0"/>
              <a:t>3,8 </a:t>
            </a:r>
            <a:r>
              <a:rPr lang="ru-RU" sz="1000" b="1" dirty="0"/>
              <a:t>млн руб. (</a:t>
            </a:r>
            <a:r>
              <a:rPr lang="en-US" sz="1000" b="1" dirty="0"/>
              <a:t>0,</a:t>
            </a:r>
            <a:r>
              <a:rPr lang="ru-RU" sz="1000" b="1" dirty="0"/>
              <a:t>8</a:t>
            </a:r>
            <a:r>
              <a:rPr lang="en-US" sz="1000" b="1" dirty="0"/>
              <a:t>%)</a:t>
            </a:r>
            <a:endParaRPr lang="ru-RU" sz="1000" b="1" dirty="0"/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79512" y="3003798"/>
            <a:ext cx="34855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ru-RU" sz="1000" dirty="0" smtClean="0"/>
              <a:t>Аптечки первой медицинской помощи</a:t>
            </a:r>
          </a:p>
          <a:p>
            <a:pPr eaLnBrk="1" hangingPunct="1"/>
            <a:r>
              <a:rPr lang="ru-RU" sz="1000" b="1" dirty="0" smtClean="0"/>
              <a:t>0,7 млн </a:t>
            </a:r>
            <a:r>
              <a:rPr lang="ru-RU" sz="1000" b="1" dirty="0"/>
              <a:t>руб. (</a:t>
            </a:r>
            <a:r>
              <a:rPr lang="en-US" sz="1000" b="1" dirty="0" smtClean="0"/>
              <a:t>0,</a:t>
            </a:r>
            <a:r>
              <a:rPr lang="ru-RU" sz="1000" b="1" dirty="0"/>
              <a:t>2</a:t>
            </a:r>
            <a:r>
              <a:rPr lang="en-US" sz="1000" b="1" dirty="0" smtClean="0"/>
              <a:t>%)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8513" y="4619672"/>
            <a:ext cx="14129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dirty="0" smtClean="0">
                <a:latin typeface="Arial" pitchFamily="34" charset="0"/>
                <a:cs typeface="Arial" pitchFamily="34" charset="0"/>
              </a:rPr>
              <a:t>Тахографы</a:t>
            </a:r>
            <a:r>
              <a:rPr lang="ru-RU" sz="1000" dirty="0"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0,3 млн. руб. (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0,1%)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556936"/>
            <a:ext cx="187220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00" dirty="0" smtClean="0">
                <a:latin typeface="Arial" pitchFamily="34" charset="0"/>
                <a:cs typeface="Arial" pitchFamily="34" charset="0"/>
              </a:rPr>
              <a:t>Обучение по охране труда</a:t>
            </a: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1000" b="1" dirty="0" smtClean="0">
                <a:latin typeface="Arial" pitchFamily="34" charset="0"/>
                <a:cs typeface="Arial" pitchFamily="34" charset="0"/>
              </a:rPr>
              <a:t>2,2 млн. руб. (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0,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%)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98513" y="22225"/>
            <a:ext cx="7850187" cy="585788"/>
          </a:xfrm>
          <a:prstGeom prst="rect">
            <a:avLst/>
          </a:prstGeom>
          <a:noFill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6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ПРОБЛЕМЫ ВОЗНИКАЮЩИЕ У СТРАХОВАТЕЛЕЙ </a:t>
            </a:r>
          </a:p>
          <a:p>
            <a:pPr defTabSz="449252" eaLnBrk="1" hangingPunct="1">
              <a:defRPr/>
            </a:pPr>
            <a:r>
              <a:rPr lang="ru-RU" sz="1600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В ЧАСТИ ФИНАНСОВОГО ОБЕСПЕЧЕНИЯ ПРЕДУПРЕДИТЕЛЬНЫХ МЕР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4525" y="1276350"/>
            <a:ext cx="8323263" cy="922338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В бюджете (смете) организаций не предусмотрены средства на реализацию мероприятий по улучшению условий и охраны труда за счет средств Фонда социального страхования.*</a:t>
            </a:r>
          </a:p>
        </p:txBody>
      </p:sp>
      <p:pic>
        <p:nvPicPr>
          <p:cNvPr id="12293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50" y="4697413"/>
            <a:ext cx="9137650" cy="261937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sz="1100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*страхователь, реализует мероприятия (согласованные с Фондом) за счет собственных средств, далее Фонд возмещает произведенные расходы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4050" y="2573338"/>
            <a:ext cx="8404225" cy="369887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Наличие непогашенной задолженности перед Фондом.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4525" y="3365500"/>
            <a:ext cx="8402638" cy="646113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Несвоевременная подготовка и подача документов в филиалы Регионального отделения Фонда.</a:t>
            </a:r>
          </a:p>
        </p:txBody>
      </p:sp>
      <p:pic>
        <p:nvPicPr>
          <p:cNvPr id="1026" name="Picture 2" descr="http://cdn.onlinewebfonts.com/svg/img_46117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6" y="1521246"/>
            <a:ext cx="55858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8" name="AutoShape 4" descr="https://www.pngkey.com/png/detail/208-2085970_eigenschaft-mit-timer-icon-timesheet-ico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299" name="AutoShape 6" descr="https://www.pngkey.com/png/detail/208-2085970_eigenschaft-mit-timer-icon-timesheet-icon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300" name="AutoShape 8" descr="https://www.pngkey.com/png/detail/208-2085970_eigenschaft-mit-timer-icon-timesheet-icon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301" name="AutoShape 10" descr="https://www.pngkey.com/png/detail/208-2085970_eigenschaft-mit-timer-icon-timesheet-icon.png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302" name="AutoShape 12" descr="https://img2.freepng.ru/20180518/ywf/kisspng-computer-icons-icon-design-share-icon-5aff02f35cca86.1281666115266618753801.jpg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038" name="Picture 14" descr="http://cdn.onlinewebfonts.com/svg/download_458038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" y="2499742"/>
            <a:ext cx="546971" cy="5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4" name="AutoShape 16" descr="https://cdn1.iconfinder.com/data/icons/documents-6/512/loading-document-512.png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12305" name="AutoShape 18" descr="https://cdn4.iconfinder.com/data/icons/project-management-2-4/512/67-512.png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1044" name="Picture 20" descr="http://cdn.onlinewebfonts.com/svg/img_359214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5" y="3392727"/>
            <a:ext cx="558210" cy="55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6500"/>
            <a:ext cx="450850" cy="276999"/>
          </a:xfrm>
        </p:spPr>
        <p:txBody>
          <a:bodyPr/>
          <a:lstStyle/>
          <a:p>
            <a:pPr>
              <a:defRPr/>
            </a:pPr>
            <a:fld id="{5AC10945-9089-4F90-AF70-DB1702C2E39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3150" y="4868863"/>
            <a:ext cx="450850" cy="274637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278D0E-BF68-420B-BC31-E354BE99E51D}" type="slidenum">
              <a:rPr lang="ru-RU">
                <a:solidFill>
                  <a:srgbClr val="898989"/>
                </a:solidFill>
                <a:latin typeface="Calibri" pitchFamily="34" charset="0"/>
              </a:rPr>
              <a:pPr/>
              <a:t>9</a:t>
            </a:fld>
            <a:endParaRPr lang="ru-RU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3315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3338"/>
            <a:ext cx="604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650" y="2511399"/>
            <a:ext cx="8137525" cy="923328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Подготовка к реализации мероприятий по сокращению производственного травматизма и профессиональных заболеваний за счет средств Фонда (формирование потребности, заключение контрактов и т.д.)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1287785"/>
            <a:ext cx="8137525" cy="923925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  <a:defRPr/>
            </a:pP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Планирование </a:t>
            </a: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бюджетах (сметах) </a:t>
            </a: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на 2020 год средства на реализацию мероприятий по сокращению производственного травматизма и профессиональных заболеваний.</a:t>
            </a:r>
          </a:p>
        </p:txBody>
      </p:sp>
      <p:pic>
        <p:nvPicPr>
          <p:cNvPr id="11" name="Picture 2" descr="http://cdn.onlinewebfonts.com/svg/img_46117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84" y="1533822"/>
            <a:ext cx="55858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http://cdn.onlinewebfonts.com/svg/img_359214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8" y="2693958"/>
            <a:ext cx="558210" cy="55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55650" y="35949"/>
            <a:ext cx="8388350" cy="553996"/>
          </a:xfrm>
          <a:prstGeom prst="rect">
            <a:avLst/>
          </a:prstGeom>
          <a:noFill/>
          <a:extLst/>
        </p:spPr>
        <p:txBody>
          <a:bodyPr lIns="91438" tIns="45719" rIns="91438" bIns="45719">
            <a:spAutoFit/>
          </a:bodyPr>
          <a:lstStyle/>
          <a:p>
            <a:pPr defTabSz="449252" eaLnBrk="1" hangingPunct="1">
              <a:defRPr/>
            </a:pPr>
            <a:r>
              <a:rPr lang="ru-RU" sz="1500" b="1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ПОДГОТОВИТЕЛЬНЫЕ МЕРОПРИЯТИЯ </a:t>
            </a:r>
          </a:p>
          <a:p>
            <a:pPr defTabSz="449252" eaLnBrk="1" hangingPunct="1">
              <a:defRPr/>
            </a:pPr>
            <a:r>
              <a:rPr lang="ru-RU" sz="1500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ПО ФИНАНСОВОМУ ОБЕСПЕЧЕНИЮ </a:t>
            </a:r>
            <a:r>
              <a:rPr lang="ru-RU" sz="1500" dirty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ПРЕДУПРЕДИТЕЛЬНЫХ </a:t>
            </a:r>
            <a:r>
              <a:rPr lang="ru-RU" sz="1500" dirty="0" smtClean="0">
                <a:solidFill>
                  <a:srgbClr val="0707A9"/>
                </a:solidFill>
                <a:latin typeface="+mj-lt"/>
                <a:ea typeface="Microsoft YaHei"/>
                <a:cs typeface="Times New Roman" pitchFamily="18" charset="0"/>
              </a:rPr>
              <a:t>МЕР В 2020 ГОДУ</a:t>
            </a:r>
            <a:endParaRPr lang="en-US" sz="1500" dirty="0">
              <a:solidFill>
                <a:srgbClr val="0707A9"/>
              </a:solidFill>
              <a:latin typeface="+mj-lt"/>
              <a:ea typeface="Microsoft YaHe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723878"/>
            <a:ext cx="7992888" cy="923330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/>
          <a:p>
            <a:pPr eaLnBrk="1" hangingPunct="1">
              <a:buSzPct val="100000"/>
            </a:pP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Подготовка </a:t>
            </a: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и направлению документов на финансовое обеспечение предупредительных мер в 2020 году в филиалы Регионального отделения </a:t>
            </a: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Фонда </a:t>
            </a:r>
            <a:r>
              <a:rPr lang="ru-RU" b="1" dirty="0">
                <a:solidFill>
                  <a:srgbClr val="1F497D"/>
                </a:solidFill>
                <a:latin typeface="+mn-lt"/>
                <a:cs typeface="Times New Roman" pitchFamily="18" charset="0"/>
              </a:rPr>
              <a:t>до 1 </a:t>
            </a:r>
            <a:r>
              <a:rPr lang="ru-RU" b="1" dirty="0" smtClean="0">
                <a:solidFill>
                  <a:srgbClr val="1F497D"/>
                </a:solidFill>
                <a:latin typeface="+mn-lt"/>
                <a:cs typeface="Times New Roman" pitchFamily="18" charset="0"/>
              </a:rPr>
              <a:t>августа 2020 года.</a:t>
            </a:r>
            <a:endParaRPr lang="ru-RU" b="1" dirty="0">
              <a:solidFill>
                <a:srgbClr val="1F497D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3" name="Picture 20" descr="http://cdn.onlinewebfonts.com/svg/img_359214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84" y="3906438"/>
            <a:ext cx="558210" cy="55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4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15436</TotalTime>
  <Words>1037</Words>
  <Application>Microsoft Office PowerPoint</Application>
  <PresentationFormat>Экран (16:9)</PresentationFormat>
  <Paragraphs>194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ПОВЭД_ФПМ_Скидки-надбавки</dc:title>
  <dc:creator>Арсланова Д.Г.</dc:creator>
  <cp:lastModifiedBy>Гильмеев Айрат Юсупович</cp:lastModifiedBy>
  <cp:revision>1495</cp:revision>
  <cp:lastPrinted>2019-08-15T14:33:19Z</cp:lastPrinted>
  <dcterms:created xsi:type="dcterms:W3CDTF">2015-09-24T08:20:44Z</dcterms:created>
  <dcterms:modified xsi:type="dcterms:W3CDTF">2019-09-23T13:18:45Z</dcterms:modified>
</cp:coreProperties>
</file>